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6"/>
  </p:notesMasterIdLst>
  <p:handoutMasterIdLst>
    <p:handoutMasterId r:id="rId17"/>
  </p:handoutMasterIdLst>
  <p:sldIdLst>
    <p:sldId id="256" r:id="rId2"/>
    <p:sldId id="260" r:id="rId3"/>
    <p:sldId id="262" r:id="rId4"/>
    <p:sldId id="263" r:id="rId5"/>
    <p:sldId id="269" r:id="rId6"/>
    <p:sldId id="271" r:id="rId7"/>
    <p:sldId id="273" r:id="rId8"/>
    <p:sldId id="257" r:id="rId9"/>
    <p:sldId id="274" r:id="rId10"/>
    <p:sldId id="258" r:id="rId11"/>
    <p:sldId id="275" r:id="rId12"/>
    <p:sldId id="276" r:id="rId13"/>
    <p:sldId id="259" r:id="rId14"/>
    <p:sldId id="266"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44" autoAdjust="0"/>
    <p:restoredTop sz="94667" autoAdjust="0"/>
  </p:normalViewPr>
  <p:slideViewPr>
    <p:cSldViewPr>
      <p:cViewPr>
        <p:scale>
          <a:sx n="80" d="100"/>
          <a:sy n="80" d="100"/>
        </p:scale>
        <p:origin x="-954"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7" d="100"/>
          <a:sy n="57" d="100"/>
        </p:scale>
        <p:origin x="-2472"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C6E9D7-BD08-4E61-B101-15DBD8E02272}" type="doc">
      <dgm:prSet loTypeId="urn:microsoft.com/office/officeart/2005/8/layout/list1" loCatId="list" qsTypeId="urn:microsoft.com/office/officeart/2005/8/quickstyle/simple1" qsCatId="simple" csTypeId="urn:microsoft.com/office/officeart/2005/8/colors/accent2_1" csCatId="accent2" phldr="1"/>
      <dgm:spPr/>
      <dgm:t>
        <a:bodyPr/>
        <a:lstStyle/>
        <a:p>
          <a:endParaRPr lang="en-US"/>
        </a:p>
      </dgm:t>
    </dgm:pt>
    <dgm:pt modelId="{14F71B3F-178E-4A77-9B26-54EF9DBF5056}">
      <dgm:prSet phldrT="[Text]"/>
      <dgm:spPr/>
      <dgm:t>
        <a:bodyPr/>
        <a:lstStyle/>
        <a:p>
          <a:pPr algn="r" rtl="0"/>
          <a:r>
            <a:rPr lang="ar-LB" b="1" dirty="0" smtClean="0">
              <a:solidFill>
                <a:schemeClr val="tx1"/>
              </a:solidFill>
              <a:latin typeface="Verdana" pitchFamily="34" charset="0"/>
              <a:ea typeface="Arial" pitchFamily="34" charset="0"/>
              <a:cs typeface="Arial" pitchFamily="34" charset="0"/>
            </a:rPr>
            <a:t>رصد وتوثيق إنتهاكات حقوق الإنسان</a:t>
          </a:r>
          <a:endParaRPr lang="en-US" dirty="0">
            <a:solidFill>
              <a:schemeClr val="tx1"/>
            </a:solidFill>
          </a:endParaRPr>
        </a:p>
      </dgm:t>
    </dgm:pt>
    <dgm:pt modelId="{A2CB8745-D28C-4EF5-A1EA-D436DFFB4463}" type="parTrans" cxnId="{737513F7-DA29-47DC-9B36-1D2E5C3A96CA}">
      <dgm:prSet/>
      <dgm:spPr/>
      <dgm:t>
        <a:bodyPr/>
        <a:lstStyle/>
        <a:p>
          <a:endParaRPr lang="en-US"/>
        </a:p>
      </dgm:t>
    </dgm:pt>
    <dgm:pt modelId="{2C94E044-CAF6-4280-8A58-3A10FBAFB116}" type="sibTrans" cxnId="{737513F7-DA29-47DC-9B36-1D2E5C3A96CA}">
      <dgm:prSet/>
      <dgm:spPr/>
      <dgm:t>
        <a:bodyPr/>
        <a:lstStyle/>
        <a:p>
          <a:endParaRPr lang="en-US"/>
        </a:p>
      </dgm:t>
    </dgm:pt>
    <dgm:pt modelId="{0AFCEDA8-CEFC-41E4-83DA-D803F853A8A8}">
      <dgm:prSet phldrT="[Text]"/>
      <dgm:spPr/>
      <dgm:t>
        <a:bodyPr/>
        <a:lstStyle/>
        <a:p>
          <a:pPr algn="r" rtl="0"/>
          <a:r>
            <a:rPr lang="ar-LB" b="1" dirty="0" smtClean="0">
              <a:solidFill>
                <a:schemeClr val="tx1"/>
              </a:solidFill>
              <a:latin typeface="Verdana" pitchFamily="34" charset="0"/>
              <a:ea typeface="Arial" pitchFamily="34" charset="0"/>
              <a:cs typeface="Arial" pitchFamily="34" charset="0"/>
            </a:rPr>
            <a:t>التعليم ورفع مستوعى الوعي بحقوق الإنسان</a:t>
          </a:r>
          <a:endParaRPr lang="en-US" dirty="0">
            <a:solidFill>
              <a:schemeClr val="tx1"/>
            </a:solidFill>
          </a:endParaRPr>
        </a:p>
      </dgm:t>
    </dgm:pt>
    <dgm:pt modelId="{FDBCAAE1-5C6F-4254-A1B0-13205A06E5BD}" type="parTrans" cxnId="{5DCC2117-D244-4B06-91B3-BF01611C800C}">
      <dgm:prSet/>
      <dgm:spPr/>
      <dgm:t>
        <a:bodyPr/>
        <a:lstStyle/>
        <a:p>
          <a:endParaRPr lang="en-US"/>
        </a:p>
      </dgm:t>
    </dgm:pt>
    <dgm:pt modelId="{6DB0B6FF-9A6C-4020-A01F-B6BB2A8E3F38}" type="sibTrans" cxnId="{5DCC2117-D244-4B06-91B3-BF01611C800C}">
      <dgm:prSet/>
      <dgm:spPr/>
      <dgm:t>
        <a:bodyPr/>
        <a:lstStyle/>
        <a:p>
          <a:endParaRPr lang="en-US"/>
        </a:p>
      </dgm:t>
    </dgm:pt>
    <dgm:pt modelId="{BD041882-425E-40F0-B2C3-3D187322CA5F}">
      <dgm:prSet phldrT="[Text]"/>
      <dgm:spPr/>
      <dgm:t>
        <a:bodyPr/>
        <a:lstStyle/>
        <a:p>
          <a:pPr algn="r" rtl="0"/>
          <a:r>
            <a:rPr lang="ar-LB" b="1" dirty="0" smtClean="0">
              <a:solidFill>
                <a:schemeClr val="tx1"/>
              </a:solidFill>
              <a:latin typeface="Verdana" pitchFamily="34" charset="0"/>
              <a:ea typeface="Arial" pitchFamily="34" charset="0"/>
              <a:cs typeface="Arial" pitchFamily="34" charset="0"/>
            </a:rPr>
            <a:t>الـــحـــوار</a:t>
          </a:r>
          <a:endParaRPr lang="en-US" dirty="0">
            <a:solidFill>
              <a:schemeClr val="tx1"/>
            </a:solidFill>
          </a:endParaRPr>
        </a:p>
      </dgm:t>
    </dgm:pt>
    <dgm:pt modelId="{6E81D449-205C-46EA-80F1-C7604AF7C90A}" type="parTrans" cxnId="{594DF794-0373-46C7-A325-76D321941CAB}">
      <dgm:prSet/>
      <dgm:spPr/>
      <dgm:t>
        <a:bodyPr/>
        <a:lstStyle/>
        <a:p>
          <a:endParaRPr lang="en-US"/>
        </a:p>
      </dgm:t>
    </dgm:pt>
    <dgm:pt modelId="{C7217157-6998-480D-BA96-2BBB0AA12776}" type="sibTrans" cxnId="{594DF794-0373-46C7-A325-76D321941CAB}">
      <dgm:prSet/>
      <dgm:spPr/>
      <dgm:t>
        <a:bodyPr/>
        <a:lstStyle/>
        <a:p>
          <a:endParaRPr lang="en-US"/>
        </a:p>
      </dgm:t>
    </dgm:pt>
    <dgm:pt modelId="{D63F40A2-269A-4A82-802B-1D5AA8EEDFFA}" type="pres">
      <dgm:prSet presAssocID="{B0C6E9D7-BD08-4E61-B101-15DBD8E02272}" presName="linear" presStyleCnt="0">
        <dgm:presLayoutVars>
          <dgm:dir/>
          <dgm:animLvl val="lvl"/>
          <dgm:resizeHandles val="exact"/>
        </dgm:presLayoutVars>
      </dgm:prSet>
      <dgm:spPr/>
      <dgm:t>
        <a:bodyPr/>
        <a:lstStyle/>
        <a:p>
          <a:endParaRPr lang="en-US"/>
        </a:p>
      </dgm:t>
    </dgm:pt>
    <dgm:pt modelId="{9D7A7E31-6CC8-4494-A77B-7420B1BAC7D4}" type="pres">
      <dgm:prSet presAssocID="{14F71B3F-178E-4A77-9B26-54EF9DBF5056}" presName="parentLin" presStyleCnt="0"/>
      <dgm:spPr/>
    </dgm:pt>
    <dgm:pt modelId="{A06029ED-D36D-46EC-AE72-84064F5CA553}" type="pres">
      <dgm:prSet presAssocID="{14F71B3F-178E-4A77-9B26-54EF9DBF5056}" presName="parentLeftMargin" presStyleLbl="node1" presStyleIdx="0" presStyleCnt="3"/>
      <dgm:spPr/>
      <dgm:t>
        <a:bodyPr/>
        <a:lstStyle/>
        <a:p>
          <a:endParaRPr lang="en-US"/>
        </a:p>
      </dgm:t>
    </dgm:pt>
    <dgm:pt modelId="{FA50612E-B533-483D-AF9C-A5CF5AE458D0}" type="pres">
      <dgm:prSet presAssocID="{14F71B3F-178E-4A77-9B26-54EF9DBF5056}" presName="parentText" presStyleLbl="node1" presStyleIdx="0" presStyleCnt="3" custScaleX="123810" custLinFactX="4761" custLinFactNeighborX="100000">
        <dgm:presLayoutVars>
          <dgm:chMax val="0"/>
          <dgm:bulletEnabled val="1"/>
        </dgm:presLayoutVars>
      </dgm:prSet>
      <dgm:spPr/>
      <dgm:t>
        <a:bodyPr/>
        <a:lstStyle/>
        <a:p>
          <a:endParaRPr lang="en-US"/>
        </a:p>
      </dgm:t>
    </dgm:pt>
    <dgm:pt modelId="{7557D7C6-A3B1-4BF3-AFDE-1699DE8B5CDB}" type="pres">
      <dgm:prSet presAssocID="{14F71B3F-178E-4A77-9B26-54EF9DBF5056}" presName="negativeSpace" presStyleCnt="0"/>
      <dgm:spPr/>
    </dgm:pt>
    <dgm:pt modelId="{62D7B6AA-CAE4-4A6D-9891-95D35100DAF4}" type="pres">
      <dgm:prSet presAssocID="{14F71B3F-178E-4A77-9B26-54EF9DBF5056}" presName="childText" presStyleLbl="conFgAcc1" presStyleIdx="0" presStyleCnt="3">
        <dgm:presLayoutVars>
          <dgm:bulletEnabled val="1"/>
        </dgm:presLayoutVars>
      </dgm:prSet>
      <dgm:spPr/>
    </dgm:pt>
    <dgm:pt modelId="{B41BD231-04FB-47AD-A48F-034DFE075F1B}" type="pres">
      <dgm:prSet presAssocID="{2C94E044-CAF6-4280-8A58-3A10FBAFB116}" presName="spaceBetweenRectangles" presStyleCnt="0"/>
      <dgm:spPr/>
    </dgm:pt>
    <dgm:pt modelId="{A20E9A4C-FA33-4B17-8E8A-EFADB370AE50}" type="pres">
      <dgm:prSet presAssocID="{0AFCEDA8-CEFC-41E4-83DA-D803F853A8A8}" presName="parentLin" presStyleCnt="0"/>
      <dgm:spPr/>
    </dgm:pt>
    <dgm:pt modelId="{345C1E4B-AA2F-43B9-BE62-A80F2BA55B6F}" type="pres">
      <dgm:prSet presAssocID="{0AFCEDA8-CEFC-41E4-83DA-D803F853A8A8}" presName="parentLeftMargin" presStyleLbl="node1" presStyleIdx="0" presStyleCnt="3"/>
      <dgm:spPr/>
      <dgm:t>
        <a:bodyPr/>
        <a:lstStyle/>
        <a:p>
          <a:endParaRPr lang="en-US"/>
        </a:p>
      </dgm:t>
    </dgm:pt>
    <dgm:pt modelId="{C1B14FE1-3486-4F49-8D3D-9C0C87A4AE14}" type="pres">
      <dgm:prSet presAssocID="{0AFCEDA8-CEFC-41E4-83DA-D803F853A8A8}" presName="parentText" presStyleLbl="node1" presStyleIdx="1" presStyleCnt="3" custScaleX="126186" custScaleY="95734" custLinFactNeighborX="22285">
        <dgm:presLayoutVars>
          <dgm:chMax val="0"/>
          <dgm:bulletEnabled val="1"/>
        </dgm:presLayoutVars>
      </dgm:prSet>
      <dgm:spPr/>
      <dgm:t>
        <a:bodyPr/>
        <a:lstStyle/>
        <a:p>
          <a:endParaRPr lang="en-US"/>
        </a:p>
      </dgm:t>
    </dgm:pt>
    <dgm:pt modelId="{3AD9E000-0E3A-4D48-A4F8-FD44D993BCB4}" type="pres">
      <dgm:prSet presAssocID="{0AFCEDA8-CEFC-41E4-83DA-D803F853A8A8}" presName="negativeSpace" presStyleCnt="0"/>
      <dgm:spPr/>
    </dgm:pt>
    <dgm:pt modelId="{272AE23C-73CD-4FD2-94F1-73D4B11B639F}" type="pres">
      <dgm:prSet presAssocID="{0AFCEDA8-CEFC-41E4-83DA-D803F853A8A8}" presName="childText" presStyleLbl="conFgAcc1" presStyleIdx="1" presStyleCnt="3" custLinFactNeighborX="-62037" custLinFactNeighborY="93628">
        <dgm:presLayoutVars>
          <dgm:bulletEnabled val="1"/>
        </dgm:presLayoutVars>
      </dgm:prSet>
      <dgm:spPr/>
    </dgm:pt>
    <dgm:pt modelId="{7078D91C-A463-4F25-B081-544B83C02A17}" type="pres">
      <dgm:prSet presAssocID="{6DB0B6FF-9A6C-4020-A01F-B6BB2A8E3F38}" presName="spaceBetweenRectangles" presStyleCnt="0"/>
      <dgm:spPr/>
    </dgm:pt>
    <dgm:pt modelId="{32AA5174-F26A-42A7-A8CD-222A2DAE93D2}" type="pres">
      <dgm:prSet presAssocID="{BD041882-425E-40F0-B2C3-3D187322CA5F}" presName="parentLin" presStyleCnt="0"/>
      <dgm:spPr/>
    </dgm:pt>
    <dgm:pt modelId="{7411101C-196B-4E77-87B0-90B4A0B532AF}" type="pres">
      <dgm:prSet presAssocID="{BD041882-425E-40F0-B2C3-3D187322CA5F}" presName="parentLeftMargin" presStyleLbl="node1" presStyleIdx="1" presStyleCnt="3"/>
      <dgm:spPr/>
      <dgm:t>
        <a:bodyPr/>
        <a:lstStyle/>
        <a:p>
          <a:endParaRPr lang="en-US"/>
        </a:p>
      </dgm:t>
    </dgm:pt>
    <dgm:pt modelId="{59D9F89C-61C8-4160-B15B-9828181DEB19}" type="pres">
      <dgm:prSet presAssocID="{BD041882-425E-40F0-B2C3-3D187322CA5F}" presName="parentText" presStyleLbl="node1" presStyleIdx="2" presStyleCnt="3" custLinFactX="-1323" custLinFactNeighborX="-100000">
        <dgm:presLayoutVars>
          <dgm:chMax val="0"/>
          <dgm:bulletEnabled val="1"/>
        </dgm:presLayoutVars>
      </dgm:prSet>
      <dgm:spPr/>
      <dgm:t>
        <a:bodyPr/>
        <a:lstStyle/>
        <a:p>
          <a:endParaRPr lang="en-US"/>
        </a:p>
      </dgm:t>
    </dgm:pt>
    <dgm:pt modelId="{7F2FFAC5-BA7E-4821-AFAB-3BD3121EA183}" type="pres">
      <dgm:prSet presAssocID="{BD041882-425E-40F0-B2C3-3D187322CA5F}" presName="negativeSpace" presStyleCnt="0"/>
      <dgm:spPr/>
    </dgm:pt>
    <dgm:pt modelId="{653DC0AA-B0C9-4563-91BA-8C2E9449D91D}" type="pres">
      <dgm:prSet presAssocID="{BD041882-425E-40F0-B2C3-3D187322CA5F}" presName="childText" presStyleLbl="conFgAcc1" presStyleIdx="2" presStyleCnt="3">
        <dgm:presLayoutVars>
          <dgm:bulletEnabled val="1"/>
        </dgm:presLayoutVars>
      </dgm:prSet>
      <dgm:spPr/>
    </dgm:pt>
  </dgm:ptLst>
  <dgm:cxnLst>
    <dgm:cxn modelId="{737513F7-DA29-47DC-9B36-1D2E5C3A96CA}" srcId="{B0C6E9D7-BD08-4E61-B101-15DBD8E02272}" destId="{14F71B3F-178E-4A77-9B26-54EF9DBF5056}" srcOrd="0" destOrd="0" parTransId="{A2CB8745-D28C-4EF5-A1EA-D436DFFB4463}" sibTransId="{2C94E044-CAF6-4280-8A58-3A10FBAFB116}"/>
    <dgm:cxn modelId="{A778939D-1EF5-463A-80C7-A8693589F75D}" type="presOf" srcId="{14F71B3F-178E-4A77-9B26-54EF9DBF5056}" destId="{FA50612E-B533-483D-AF9C-A5CF5AE458D0}" srcOrd="1" destOrd="0" presId="urn:microsoft.com/office/officeart/2005/8/layout/list1"/>
    <dgm:cxn modelId="{F336A79F-1AA0-4138-A17F-6CD2D4896CEC}" type="presOf" srcId="{0AFCEDA8-CEFC-41E4-83DA-D803F853A8A8}" destId="{C1B14FE1-3486-4F49-8D3D-9C0C87A4AE14}" srcOrd="1" destOrd="0" presId="urn:microsoft.com/office/officeart/2005/8/layout/list1"/>
    <dgm:cxn modelId="{594DF794-0373-46C7-A325-76D321941CAB}" srcId="{B0C6E9D7-BD08-4E61-B101-15DBD8E02272}" destId="{BD041882-425E-40F0-B2C3-3D187322CA5F}" srcOrd="2" destOrd="0" parTransId="{6E81D449-205C-46EA-80F1-C7604AF7C90A}" sibTransId="{C7217157-6998-480D-BA96-2BBB0AA12776}"/>
    <dgm:cxn modelId="{DCE6BBC6-038F-467C-914B-D87991FA0138}" type="presOf" srcId="{B0C6E9D7-BD08-4E61-B101-15DBD8E02272}" destId="{D63F40A2-269A-4A82-802B-1D5AA8EEDFFA}" srcOrd="0" destOrd="0" presId="urn:microsoft.com/office/officeart/2005/8/layout/list1"/>
    <dgm:cxn modelId="{5DCC2117-D244-4B06-91B3-BF01611C800C}" srcId="{B0C6E9D7-BD08-4E61-B101-15DBD8E02272}" destId="{0AFCEDA8-CEFC-41E4-83DA-D803F853A8A8}" srcOrd="1" destOrd="0" parTransId="{FDBCAAE1-5C6F-4254-A1B0-13205A06E5BD}" sibTransId="{6DB0B6FF-9A6C-4020-A01F-B6BB2A8E3F38}"/>
    <dgm:cxn modelId="{7DE1615C-706C-45CC-A963-65086A7C882D}" type="presOf" srcId="{BD041882-425E-40F0-B2C3-3D187322CA5F}" destId="{59D9F89C-61C8-4160-B15B-9828181DEB19}" srcOrd="1" destOrd="0" presId="urn:microsoft.com/office/officeart/2005/8/layout/list1"/>
    <dgm:cxn modelId="{7B3DE95A-3923-4907-8407-FF24530716BA}" type="presOf" srcId="{14F71B3F-178E-4A77-9B26-54EF9DBF5056}" destId="{A06029ED-D36D-46EC-AE72-84064F5CA553}" srcOrd="0" destOrd="0" presId="urn:microsoft.com/office/officeart/2005/8/layout/list1"/>
    <dgm:cxn modelId="{A87850B8-3DDE-48C4-B4E1-4FA0532BC5D8}" type="presOf" srcId="{BD041882-425E-40F0-B2C3-3D187322CA5F}" destId="{7411101C-196B-4E77-87B0-90B4A0B532AF}" srcOrd="0" destOrd="0" presId="urn:microsoft.com/office/officeart/2005/8/layout/list1"/>
    <dgm:cxn modelId="{B0D3DF26-F92E-46C1-9AAF-28E9CC93376C}" type="presOf" srcId="{0AFCEDA8-CEFC-41E4-83DA-D803F853A8A8}" destId="{345C1E4B-AA2F-43B9-BE62-A80F2BA55B6F}" srcOrd="0" destOrd="0" presId="urn:microsoft.com/office/officeart/2005/8/layout/list1"/>
    <dgm:cxn modelId="{70877CE7-323C-48B0-A7E8-1D326505AE00}" type="presParOf" srcId="{D63F40A2-269A-4A82-802B-1D5AA8EEDFFA}" destId="{9D7A7E31-6CC8-4494-A77B-7420B1BAC7D4}" srcOrd="0" destOrd="0" presId="urn:microsoft.com/office/officeart/2005/8/layout/list1"/>
    <dgm:cxn modelId="{1927D3DC-D7F4-4390-BC01-D0FE00634B0F}" type="presParOf" srcId="{9D7A7E31-6CC8-4494-A77B-7420B1BAC7D4}" destId="{A06029ED-D36D-46EC-AE72-84064F5CA553}" srcOrd="0" destOrd="0" presId="urn:microsoft.com/office/officeart/2005/8/layout/list1"/>
    <dgm:cxn modelId="{BA30B409-6ACC-409B-A81D-34319B8CE39E}" type="presParOf" srcId="{9D7A7E31-6CC8-4494-A77B-7420B1BAC7D4}" destId="{FA50612E-B533-483D-AF9C-A5CF5AE458D0}" srcOrd="1" destOrd="0" presId="urn:microsoft.com/office/officeart/2005/8/layout/list1"/>
    <dgm:cxn modelId="{73731349-EC6B-42FF-860C-7217A0BCFF40}" type="presParOf" srcId="{D63F40A2-269A-4A82-802B-1D5AA8EEDFFA}" destId="{7557D7C6-A3B1-4BF3-AFDE-1699DE8B5CDB}" srcOrd="1" destOrd="0" presId="urn:microsoft.com/office/officeart/2005/8/layout/list1"/>
    <dgm:cxn modelId="{442432D7-DBB8-4D11-8BEE-4E4AC60AF874}" type="presParOf" srcId="{D63F40A2-269A-4A82-802B-1D5AA8EEDFFA}" destId="{62D7B6AA-CAE4-4A6D-9891-95D35100DAF4}" srcOrd="2" destOrd="0" presId="urn:microsoft.com/office/officeart/2005/8/layout/list1"/>
    <dgm:cxn modelId="{DC5F7631-8EF2-4B47-A3A4-81F9FF6C60BD}" type="presParOf" srcId="{D63F40A2-269A-4A82-802B-1D5AA8EEDFFA}" destId="{B41BD231-04FB-47AD-A48F-034DFE075F1B}" srcOrd="3" destOrd="0" presId="urn:microsoft.com/office/officeart/2005/8/layout/list1"/>
    <dgm:cxn modelId="{EE124F31-D625-43C9-9898-E9369C8C6FCC}" type="presParOf" srcId="{D63F40A2-269A-4A82-802B-1D5AA8EEDFFA}" destId="{A20E9A4C-FA33-4B17-8E8A-EFADB370AE50}" srcOrd="4" destOrd="0" presId="urn:microsoft.com/office/officeart/2005/8/layout/list1"/>
    <dgm:cxn modelId="{A8221AFF-5FF3-4F11-B9AE-E6E0552AFBB9}" type="presParOf" srcId="{A20E9A4C-FA33-4B17-8E8A-EFADB370AE50}" destId="{345C1E4B-AA2F-43B9-BE62-A80F2BA55B6F}" srcOrd="0" destOrd="0" presId="urn:microsoft.com/office/officeart/2005/8/layout/list1"/>
    <dgm:cxn modelId="{254BC3A7-0345-4D45-9F1B-D670EFC08E43}" type="presParOf" srcId="{A20E9A4C-FA33-4B17-8E8A-EFADB370AE50}" destId="{C1B14FE1-3486-4F49-8D3D-9C0C87A4AE14}" srcOrd="1" destOrd="0" presId="urn:microsoft.com/office/officeart/2005/8/layout/list1"/>
    <dgm:cxn modelId="{B58E7ED6-CF0E-4FB8-B2C1-964AC3A6A277}" type="presParOf" srcId="{D63F40A2-269A-4A82-802B-1D5AA8EEDFFA}" destId="{3AD9E000-0E3A-4D48-A4F8-FD44D993BCB4}" srcOrd="5" destOrd="0" presId="urn:microsoft.com/office/officeart/2005/8/layout/list1"/>
    <dgm:cxn modelId="{A9F85611-E826-440A-85D8-AD114D12732E}" type="presParOf" srcId="{D63F40A2-269A-4A82-802B-1D5AA8EEDFFA}" destId="{272AE23C-73CD-4FD2-94F1-73D4B11B639F}" srcOrd="6" destOrd="0" presId="urn:microsoft.com/office/officeart/2005/8/layout/list1"/>
    <dgm:cxn modelId="{41D3E4C5-CDCB-4D35-86A5-825CAC5A59EA}" type="presParOf" srcId="{D63F40A2-269A-4A82-802B-1D5AA8EEDFFA}" destId="{7078D91C-A463-4F25-B081-544B83C02A17}" srcOrd="7" destOrd="0" presId="urn:microsoft.com/office/officeart/2005/8/layout/list1"/>
    <dgm:cxn modelId="{06EB7563-4F19-47E1-B6C8-1CEF910307CB}" type="presParOf" srcId="{D63F40A2-269A-4A82-802B-1D5AA8EEDFFA}" destId="{32AA5174-F26A-42A7-A8CD-222A2DAE93D2}" srcOrd="8" destOrd="0" presId="urn:microsoft.com/office/officeart/2005/8/layout/list1"/>
    <dgm:cxn modelId="{B2C8DFBE-04F0-467D-BA9F-258499BFEE73}" type="presParOf" srcId="{32AA5174-F26A-42A7-A8CD-222A2DAE93D2}" destId="{7411101C-196B-4E77-87B0-90B4A0B532AF}" srcOrd="0" destOrd="0" presId="urn:microsoft.com/office/officeart/2005/8/layout/list1"/>
    <dgm:cxn modelId="{EE1CE9C4-33CD-483F-9E4C-0071A743F4E1}" type="presParOf" srcId="{32AA5174-F26A-42A7-A8CD-222A2DAE93D2}" destId="{59D9F89C-61C8-4160-B15B-9828181DEB19}" srcOrd="1" destOrd="0" presId="urn:microsoft.com/office/officeart/2005/8/layout/list1"/>
    <dgm:cxn modelId="{1E2B04F8-251C-4EB2-9493-C157121675DF}" type="presParOf" srcId="{D63F40A2-269A-4A82-802B-1D5AA8EEDFFA}" destId="{7F2FFAC5-BA7E-4821-AFAB-3BD3121EA183}" srcOrd="9" destOrd="0" presId="urn:microsoft.com/office/officeart/2005/8/layout/list1"/>
    <dgm:cxn modelId="{309AE5D8-4159-494A-826C-FCF16F0357AF}" type="presParOf" srcId="{D63F40A2-269A-4A82-802B-1D5AA8EEDFFA}" destId="{653DC0AA-B0C9-4563-91BA-8C2E9449D91D}" srcOrd="10"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0C6E9D7-BD08-4E61-B101-15DBD8E02272}" type="doc">
      <dgm:prSet loTypeId="urn:microsoft.com/office/officeart/2005/8/layout/list1" loCatId="list" qsTypeId="urn:microsoft.com/office/officeart/2005/8/quickstyle/simple1" qsCatId="simple" csTypeId="urn:microsoft.com/office/officeart/2005/8/colors/accent2_1" csCatId="accent2" phldr="1"/>
      <dgm:spPr/>
      <dgm:t>
        <a:bodyPr/>
        <a:lstStyle/>
        <a:p>
          <a:endParaRPr lang="en-US"/>
        </a:p>
      </dgm:t>
    </dgm:pt>
    <dgm:pt modelId="{14F71B3F-178E-4A77-9B26-54EF9DBF5056}">
      <dgm:prSet phldrT="[Text]" custT="1"/>
      <dgm:spPr/>
      <dgm:t>
        <a:bodyPr/>
        <a:lstStyle/>
        <a:p>
          <a:pPr algn="l" rtl="0"/>
          <a:r>
            <a:rPr lang="en-US" sz="2400" b="1" dirty="0" smtClean="0">
              <a:solidFill>
                <a:schemeClr val="tx1"/>
              </a:solidFill>
              <a:latin typeface="Verdana" pitchFamily="34" charset="0"/>
              <a:ea typeface="Arial" pitchFamily="34" charset="0"/>
              <a:cs typeface="Arial" pitchFamily="34" charset="0"/>
            </a:rPr>
            <a:t>Monitoring and Documenting Human Rights Violations </a:t>
          </a:r>
          <a:endParaRPr lang="en-US" sz="2400" dirty="0">
            <a:solidFill>
              <a:schemeClr val="tx1"/>
            </a:solidFill>
          </a:endParaRPr>
        </a:p>
      </dgm:t>
    </dgm:pt>
    <dgm:pt modelId="{A2CB8745-D28C-4EF5-A1EA-D436DFFB4463}" type="parTrans" cxnId="{737513F7-DA29-47DC-9B36-1D2E5C3A96CA}">
      <dgm:prSet/>
      <dgm:spPr/>
      <dgm:t>
        <a:bodyPr/>
        <a:lstStyle/>
        <a:p>
          <a:endParaRPr lang="en-US"/>
        </a:p>
      </dgm:t>
    </dgm:pt>
    <dgm:pt modelId="{2C94E044-CAF6-4280-8A58-3A10FBAFB116}" type="sibTrans" cxnId="{737513F7-DA29-47DC-9B36-1D2E5C3A96CA}">
      <dgm:prSet/>
      <dgm:spPr/>
      <dgm:t>
        <a:bodyPr/>
        <a:lstStyle/>
        <a:p>
          <a:endParaRPr lang="en-US"/>
        </a:p>
      </dgm:t>
    </dgm:pt>
    <dgm:pt modelId="{0AFCEDA8-CEFC-41E4-83DA-D803F853A8A8}">
      <dgm:prSet phldrT="[Text]" custT="1"/>
      <dgm:spPr/>
      <dgm:t>
        <a:bodyPr/>
        <a:lstStyle/>
        <a:p>
          <a:pPr algn="l" rtl="0"/>
          <a:r>
            <a:rPr lang="en-US" sz="2400" b="1" dirty="0" smtClean="0">
              <a:solidFill>
                <a:schemeClr val="tx1"/>
              </a:solidFill>
              <a:latin typeface="Verdana" pitchFamily="34" charset="0"/>
              <a:ea typeface="Arial" pitchFamily="34" charset="0"/>
              <a:cs typeface="Arial" pitchFamily="34" charset="0"/>
            </a:rPr>
            <a:t>Human Rights Education and Raising Awareness </a:t>
          </a:r>
          <a:endParaRPr lang="en-US" sz="2400" dirty="0">
            <a:solidFill>
              <a:schemeClr val="tx1"/>
            </a:solidFill>
          </a:endParaRPr>
        </a:p>
      </dgm:t>
    </dgm:pt>
    <dgm:pt modelId="{FDBCAAE1-5C6F-4254-A1B0-13205A06E5BD}" type="parTrans" cxnId="{5DCC2117-D244-4B06-91B3-BF01611C800C}">
      <dgm:prSet/>
      <dgm:spPr/>
      <dgm:t>
        <a:bodyPr/>
        <a:lstStyle/>
        <a:p>
          <a:endParaRPr lang="en-US"/>
        </a:p>
      </dgm:t>
    </dgm:pt>
    <dgm:pt modelId="{6DB0B6FF-9A6C-4020-A01F-B6BB2A8E3F38}" type="sibTrans" cxnId="{5DCC2117-D244-4B06-91B3-BF01611C800C}">
      <dgm:prSet/>
      <dgm:spPr/>
      <dgm:t>
        <a:bodyPr/>
        <a:lstStyle/>
        <a:p>
          <a:endParaRPr lang="en-US"/>
        </a:p>
      </dgm:t>
    </dgm:pt>
    <dgm:pt modelId="{BD041882-425E-40F0-B2C3-3D187322CA5F}">
      <dgm:prSet phldrT="[Text]" custT="1"/>
      <dgm:spPr/>
      <dgm:t>
        <a:bodyPr/>
        <a:lstStyle/>
        <a:p>
          <a:pPr algn="l" rtl="0"/>
          <a:r>
            <a:rPr lang="en-US" sz="2400" b="1" dirty="0" smtClean="0">
              <a:solidFill>
                <a:schemeClr val="tx1"/>
              </a:solidFill>
              <a:latin typeface="Verdana" pitchFamily="34" charset="0"/>
              <a:ea typeface="Verdana" pitchFamily="34" charset="0"/>
              <a:cs typeface="Verdana" pitchFamily="34" charset="0"/>
            </a:rPr>
            <a:t>Dialogue</a:t>
          </a:r>
          <a:endParaRPr lang="en-US" sz="2400" b="1" dirty="0">
            <a:solidFill>
              <a:schemeClr val="tx1"/>
            </a:solidFill>
            <a:latin typeface="Verdana" pitchFamily="34" charset="0"/>
            <a:ea typeface="Verdana" pitchFamily="34" charset="0"/>
            <a:cs typeface="Verdana" pitchFamily="34" charset="0"/>
          </a:endParaRPr>
        </a:p>
      </dgm:t>
    </dgm:pt>
    <dgm:pt modelId="{6E81D449-205C-46EA-80F1-C7604AF7C90A}" type="parTrans" cxnId="{594DF794-0373-46C7-A325-76D321941CAB}">
      <dgm:prSet/>
      <dgm:spPr/>
      <dgm:t>
        <a:bodyPr/>
        <a:lstStyle/>
        <a:p>
          <a:endParaRPr lang="en-US"/>
        </a:p>
      </dgm:t>
    </dgm:pt>
    <dgm:pt modelId="{C7217157-6998-480D-BA96-2BBB0AA12776}" type="sibTrans" cxnId="{594DF794-0373-46C7-A325-76D321941CAB}">
      <dgm:prSet/>
      <dgm:spPr/>
      <dgm:t>
        <a:bodyPr/>
        <a:lstStyle/>
        <a:p>
          <a:endParaRPr lang="en-US"/>
        </a:p>
      </dgm:t>
    </dgm:pt>
    <dgm:pt modelId="{D63F40A2-269A-4A82-802B-1D5AA8EEDFFA}" type="pres">
      <dgm:prSet presAssocID="{B0C6E9D7-BD08-4E61-B101-15DBD8E02272}" presName="linear" presStyleCnt="0">
        <dgm:presLayoutVars>
          <dgm:dir/>
          <dgm:animLvl val="lvl"/>
          <dgm:resizeHandles val="exact"/>
        </dgm:presLayoutVars>
      </dgm:prSet>
      <dgm:spPr/>
      <dgm:t>
        <a:bodyPr/>
        <a:lstStyle/>
        <a:p>
          <a:endParaRPr lang="en-US"/>
        </a:p>
      </dgm:t>
    </dgm:pt>
    <dgm:pt modelId="{9D7A7E31-6CC8-4494-A77B-7420B1BAC7D4}" type="pres">
      <dgm:prSet presAssocID="{14F71B3F-178E-4A77-9B26-54EF9DBF5056}" presName="parentLin" presStyleCnt="0"/>
      <dgm:spPr/>
    </dgm:pt>
    <dgm:pt modelId="{A06029ED-D36D-46EC-AE72-84064F5CA553}" type="pres">
      <dgm:prSet presAssocID="{14F71B3F-178E-4A77-9B26-54EF9DBF5056}" presName="parentLeftMargin" presStyleLbl="node1" presStyleIdx="0" presStyleCnt="3"/>
      <dgm:spPr/>
      <dgm:t>
        <a:bodyPr/>
        <a:lstStyle/>
        <a:p>
          <a:endParaRPr lang="en-US"/>
        </a:p>
      </dgm:t>
    </dgm:pt>
    <dgm:pt modelId="{FA50612E-B533-483D-AF9C-A5CF5AE458D0}" type="pres">
      <dgm:prSet presAssocID="{14F71B3F-178E-4A77-9B26-54EF9DBF5056}" presName="parentText" presStyleLbl="node1" presStyleIdx="0" presStyleCnt="3" custScaleX="159701" custLinFactNeighborX="-100000">
        <dgm:presLayoutVars>
          <dgm:chMax val="0"/>
          <dgm:bulletEnabled val="1"/>
        </dgm:presLayoutVars>
      </dgm:prSet>
      <dgm:spPr/>
      <dgm:t>
        <a:bodyPr/>
        <a:lstStyle/>
        <a:p>
          <a:endParaRPr lang="en-US"/>
        </a:p>
      </dgm:t>
    </dgm:pt>
    <dgm:pt modelId="{7557D7C6-A3B1-4BF3-AFDE-1699DE8B5CDB}" type="pres">
      <dgm:prSet presAssocID="{14F71B3F-178E-4A77-9B26-54EF9DBF5056}" presName="negativeSpace" presStyleCnt="0"/>
      <dgm:spPr/>
    </dgm:pt>
    <dgm:pt modelId="{62D7B6AA-CAE4-4A6D-9891-95D35100DAF4}" type="pres">
      <dgm:prSet presAssocID="{14F71B3F-178E-4A77-9B26-54EF9DBF5056}" presName="childText" presStyleLbl="conFgAcc1" presStyleIdx="0" presStyleCnt="3">
        <dgm:presLayoutVars>
          <dgm:bulletEnabled val="1"/>
        </dgm:presLayoutVars>
      </dgm:prSet>
      <dgm:spPr/>
    </dgm:pt>
    <dgm:pt modelId="{B41BD231-04FB-47AD-A48F-034DFE075F1B}" type="pres">
      <dgm:prSet presAssocID="{2C94E044-CAF6-4280-8A58-3A10FBAFB116}" presName="spaceBetweenRectangles" presStyleCnt="0"/>
      <dgm:spPr/>
    </dgm:pt>
    <dgm:pt modelId="{A20E9A4C-FA33-4B17-8E8A-EFADB370AE50}" type="pres">
      <dgm:prSet presAssocID="{0AFCEDA8-CEFC-41E4-83DA-D803F853A8A8}" presName="parentLin" presStyleCnt="0"/>
      <dgm:spPr/>
    </dgm:pt>
    <dgm:pt modelId="{345C1E4B-AA2F-43B9-BE62-A80F2BA55B6F}" type="pres">
      <dgm:prSet presAssocID="{0AFCEDA8-CEFC-41E4-83DA-D803F853A8A8}" presName="parentLeftMargin" presStyleLbl="node1" presStyleIdx="0" presStyleCnt="3"/>
      <dgm:spPr/>
      <dgm:t>
        <a:bodyPr/>
        <a:lstStyle/>
        <a:p>
          <a:endParaRPr lang="en-US"/>
        </a:p>
      </dgm:t>
    </dgm:pt>
    <dgm:pt modelId="{C1B14FE1-3486-4F49-8D3D-9C0C87A4AE14}" type="pres">
      <dgm:prSet presAssocID="{0AFCEDA8-CEFC-41E4-83DA-D803F853A8A8}" presName="parentText" presStyleLbl="node1" presStyleIdx="1" presStyleCnt="3" custScaleX="126186" custScaleY="95734" custLinFactNeighborX="40804">
        <dgm:presLayoutVars>
          <dgm:chMax val="0"/>
          <dgm:bulletEnabled val="1"/>
        </dgm:presLayoutVars>
      </dgm:prSet>
      <dgm:spPr/>
      <dgm:t>
        <a:bodyPr/>
        <a:lstStyle/>
        <a:p>
          <a:endParaRPr lang="en-US"/>
        </a:p>
      </dgm:t>
    </dgm:pt>
    <dgm:pt modelId="{3AD9E000-0E3A-4D48-A4F8-FD44D993BCB4}" type="pres">
      <dgm:prSet presAssocID="{0AFCEDA8-CEFC-41E4-83DA-D803F853A8A8}" presName="negativeSpace" presStyleCnt="0"/>
      <dgm:spPr/>
    </dgm:pt>
    <dgm:pt modelId="{272AE23C-73CD-4FD2-94F1-73D4B11B639F}" type="pres">
      <dgm:prSet presAssocID="{0AFCEDA8-CEFC-41E4-83DA-D803F853A8A8}" presName="childText" presStyleLbl="conFgAcc1" presStyleIdx="1" presStyleCnt="3">
        <dgm:presLayoutVars>
          <dgm:bulletEnabled val="1"/>
        </dgm:presLayoutVars>
      </dgm:prSet>
      <dgm:spPr/>
    </dgm:pt>
    <dgm:pt modelId="{7078D91C-A463-4F25-B081-544B83C02A17}" type="pres">
      <dgm:prSet presAssocID="{6DB0B6FF-9A6C-4020-A01F-B6BB2A8E3F38}" presName="spaceBetweenRectangles" presStyleCnt="0"/>
      <dgm:spPr/>
    </dgm:pt>
    <dgm:pt modelId="{32AA5174-F26A-42A7-A8CD-222A2DAE93D2}" type="pres">
      <dgm:prSet presAssocID="{BD041882-425E-40F0-B2C3-3D187322CA5F}" presName="parentLin" presStyleCnt="0"/>
      <dgm:spPr/>
    </dgm:pt>
    <dgm:pt modelId="{7411101C-196B-4E77-87B0-90B4A0B532AF}" type="pres">
      <dgm:prSet presAssocID="{BD041882-425E-40F0-B2C3-3D187322CA5F}" presName="parentLeftMargin" presStyleLbl="node1" presStyleIdx="1" presStyleCnt="3"/>
      <dgm:spPr/>
      <dgm:t>
        <a:bodyPr/>
        <a:lstStyle/>
        <a:p>
          <a:endParaRPr lang="en-US"/>
        </a:p>
      </dgm:t>
    </dgm:pt>
    <dgm:pt modelId="{59D9F89C-61C8-4160-B15B-9828181DEB19}" type="pres">
      <dgm:prSet presAssocID="{BD041882-425E-40F0-B2C3-3D187322CA5F}" presName="parentText" presStyleLbl="node1" presStyleIdx="2" presStyleCnt="3" custLinFactX="28571" custLinFactNeighborX="100000">
        <dgm:presLayoutVars>
          <dgm:chMax val="0"/>
          <dgm:bulletEnabled val="1"/>
        </dgm:presLayoutVars>
      </dgm:prSet>
      <dgm:spPr/>
      <dgm:t>
        <a:bodyPr/>
        <a:lstStyle/>
        <a:p>
          <a:endParaRPr lang="en-US"/>
        </a:p>
      </dgm:t>
    </dgm:pt>
    <dgm:pt modelId="{7F2FFAC5-BA7E-4821-AFAB-3BD3121EA183}" type="pres">
      <dgm:prSet presAssocID="{BD041882-425E-40F0-B2C3-3D187322CA5F}" presName="negativeSpace" presStyleCnt="0"/>
      <dgm:spPr/>
    </dgm:pt>
    <dgm:pt modelId="{653DC0AA-B0C9-4563-91BA-8C2E9449D91D}" type="pres">
      <dgm:prSet presAssocID="{BD041882-425E-40F0-B2C3-3D187322CA5F}" presName="childText" presStyleLbl="conFgAcc1" presStyleIdx="2" presStyleCnt="3">
        <dgm:presLayoutVars>
          <dgm:bulletEnabled val="1"/>
        </dgm:presLayoutVars>
      </dgm:prSet>
      <dgm:spPr/>
    </dgm:pt>
  </dgm:ptLst>
  <dgm:cxnLst>
    <dgm:cxn modelId="{737513F7-DA29-47DC-9B36-1D2E5C3A96CA}" srcId="{B0C6E9D7-BD08-4E61-B101-15DBD8E02272}" destId="{14F71B3F-178E-4A77-9B26-54EF9DBF5056}" srcOrd="0" destOrd="0" parTransId="{A2CB8745-D28C-4EF5-A1EA-D436DFFB4463}" sibTransId="{2C94E044-CAF6-4280-8A58-3A10FBAFB116}"/>
    <dgm:cxn modelId="{5B0F0696-152C-45EA-8597-8C2EB1746428}" type="presOf" srcId="{BD041882-425E-40F0-B2C3-3D187322CA5F}" destId="{59D9F89C-61C8-4160-B15B-9828181DEB19}" srcOrd="1" destOrd="0" presId="urn:microsoft.com/office/officeart/2005/8/layout/list1"/>
    <dgm:cxn modelId="{613EA665-6B95-42BA-AC65-2BCAC7EB683F}" type="presOf" srcId="{B0C6E9D7-BD08-4E61-B101-15DBD8E02272}" destId="{D63F40A2-269A-4A82-802B-1D5AA8EEDFFA}" srcOrd="0" destOrd="0" presId="urn:microsoft.com/office/officeart/2005/8/layout/list1"/>
    <dgm:cxn modelId="{594DF794-0373-46C7-A325-76D321941CAB}" srcId="{B0C6E9D7-BD08-4E61-B101-15DBD8E02272}" destId="{BD041882-425E-40F0-B2C3-3D187322CA5F}" srcOrd="2" destOrd="0" parTransId="{6E81D449-205C-46EA-80F1-C7604AF7C90A}" sibTransId="{C7217157-6998-480D-BA96-2BBB0AA12776}"/>
    <dgm:cxn modelId="{6E1CC0BB-F461-4C69-8C33-05E184102149}" type="presOf" srcId="{14F71B3F-178E-4A77-9B26-54EF9DBF5056}" destId="{FA50612E-B533-483D-AF9C-A5CF5AE458D0}" srcOrd="1" destOrd="0" presId="urn:microsoft.com/office/officeart/2005/8/layout/list1"/>
    <dgm:cxn modelId="{5DCC2117-D244-4B06-91B3-BF01611C800C}" srcId="{B0C6E9D7-BD08-4E61-B101-15DBD8E02272}" destId="{0AFCEDA8-CEFC-41E4-83DA-D803F853A8A8}" srcOrd="1" destOrd="0" parTransId="{FDBCAAE1-5C6F-4254-A1B0-13205A06E5BD}" sibTransId="{6DB0B6FF-9A6C-4020-A01F-B6BB2A8E3F38}"/>
    <dgm:cxn modelId="{E317B88A-6428-45EA-94D8-AF95394945B5}" type="presOf" srcId="{BD041882-425E-40F0-B2C3-3D187322CA5F}" destId="{7411101C-196B-4E77-87B0-90B4A0B532AF}" srcOrd="0" destOrd="0" presId="urn:microsoft.com/office/officeart/2005/8/layout/list1"/>
    <dgm:cxn modelId="{FA58235F-554F-4BA3-91DA-A5894B4098B6}" type="presOf" srcId="{0AFCEDA8-CEFC-41E4-83DA-D803F853A8A8}" destId="{345C1E4B-AA2F-43B9-BE62-A80F2BA55B6F}" srcOrd="0" destOrd="0" presId="urn:microsoft.com/office/officeart/2005/8/layout/list1"/>
    <dgm:cxn modelId="{42288CAC-6128-440F-9EF5-61EBA8DA1681}" type="presOf" srcId="{14F71B3F-178E-4A77-9B26-54EF9DBF5056}" destId="{A06029ED-D36D-46EC-AE72-84064F5CA553}" srcOrd="0" destOrd="0" presId="urn:microsoft.com/office/officeart/2005/8/layout/list1"/>
    <dgm:cxn modelId="{DF2EC383-D281-4CD5-BFEB-2F81AE0BB2F2}" type="presOf" srcId="{0AFCEDA8-CEFC-41E4-83DA-D803F853A8A8}" destId="{C1B14FE1-3486-4F49-8D3D-9C0C87A4AE14}" srcOrd="1" destOrd="0" presId="urn:microsoft.com/office/officeart/2005/8/layout/list1"/>
    <dgm:cxn modelId="{57BC9D23-4A95-4CFC-82F5-8909EAFF8747}" type="presParOf" srcId="{D63F40A2-269A-4A82-802B-1D5AA8EEDFFA}" destId="{9D7A7E31-6CC8-4494-A77B-7420B1BAC7D4}" srcOrd="0" destOrd="0" presId="urn:microsoft.com/office/officeart/2005/8/layout/list1"/>
    <dgm:cxn modelId="{291CB906-C77F-4D34-B24A-A0F93EA5C381}" type="presParOf" srcId="{9D7A7E31-6CC8-4494-A77B-7420B1BAC7D4}" destId="{A06029ED-D36D-46EC-AE72-84064F5CA553}" srcOrd="0" destOrd="0" presId="urn:microsoft.com/office/officeart/2005/8/layout/list1"/>
    <dgm:cxn modelId="{16FFD336-B26A-4253-AB67-8B78106DFC37}" type="presParOf" srcId="{9D7A7E31-6CC8-4494-A77B-7420B1BAC7D4}" destId="{FA50612E-B533-483D-AF9C-A5CF5AE458D0}" srcOrd="1" destOrd="0" presId="urn:microsoft.com/office/officeart/2005/8/layout/list1"/>
    <dgm:cxn modelId="{E70C0626-A333-4894-B19F-71D2BE82413E}" type="presParOf" srcId="{D63F40A2-269A-4A82-802B-1D5AA8EEDFFA}" destId="{7557D7C6-A3B1-4BF3-AFDE-1699DE8B5CDB}" srcOrd="1" destOrd="0" presId="urn:microsoft.com/office/officeart/2005/8/layout/list1"/>
    <dgm:cxn modelId="{2C13AFA4-9B75-4BED-8E46-2216C39CD0DE}" type="presParOf" srcId="{D63F40A2-269A-4A82-802B-1D5AA8EEDFFA}" destId="{62D7B6AA-CAE4-4A6D-9891-95D35100DAF4}" srcOrd="2" destOrd="0" presId="urn:microsoft.com/office/officeart/2005/8/layout/list1"/>
    <dgm:cxn modelId="{84AC4192-15B8-4F16-A533-5D34BA893B5E}" type="presParOf" srcId="{D63F40A2-269A-4A82-802B-1D5AA8EEDFFA}" destId="{B41BD231-04FB-47AD-A48F-034DFE075F1B}" srcOrd="3" destOrd="0" presId="urn:microsoft.com/office/officeart/2005/8/layout/list1"/>
    <dgm:cxn modelId="{F266376F-469F-4692-BBB3-911BABC8983C}" type="presParOf" srcId="{D63F40A2-269A-4A82-802B-1D5AA8EEDFFA}" destId="{A20E9A4C-FA33-4B17-8E8A-EFADB370AE50}" srcOrd="4" destOrd="0" presId="urn:microsoft.com/office/officeart/2005/8/layout/list1"/>
    <dgm:cxn modelId="{A1017855-0A52-47AA-86A6-ECE7D2BB93B9}" type="presParOf" srcId="{A20E9A4C-FA33-4B17-8E8A-EFADB370AE50}" destId="{345C1E4B-AA2F-43B9-BE62-A80F2BA55B6F}" srcOrd="0" destOrd="0" presId="urn:microsoft.com/office/officeart/2005/8/layout/list1"/>
    <dgm:cxn modelId="{C3FFE850-4933-4025-8A39-775C8CE7D9BD}" type="presParOf" srcId="{A20E9A4C-FA33-4B17-8E8A-EFADB370AE50}" destId="{C1B14FE1-3486-4F49-8D3D-9C0C87A4AE14}" srcOrd="1" destOrd="0" presId="urn:microsoft.com/office/officeart/2005/8/layout/list1"/>
    <dgm:cxn modelId="{385DCF66-ECD0-47A8-9E23-335B92E87B09}" type="presParOf" srcId="{D63F40A2-269A-4A82-802B-1D5AA8EEDFFA}" destId="{3AD9E000-0E3A-4D48-A4F8-FD44D993BCB4}" srcOrd="5" destOrd="0" presId="urn:microsoft.com/office/officeart/2005/8/layout/list1"/>
    <dgm:cxn modelId="{C72B9D5E-0DFC-4E2A-8B07-2D833821472B}" type="presParOf" srcId="{D63F40A2-269A-4A82-802B-1D5AA8EEDFFA}" destId="{272AE23C-73CD-4FD2-94F1-73D4B11B639F}" srcOrd="6" destOrd="0" presId="urn:microsoft.com/office/officeart/2005/8/layout/list1"/>
    <dgm:cxn modelId="{5AC0CB1F-139B-4724-B7AD-0310C25A733D}" type="presParOf" srcId="{D63F40A2-269A-4A82-802B-1D5AA8EEDFFA}" destId="{7078D91C-A463-4F25-B081-544B83C02A17}" srcOrd="7" destOrd="0" presId="urn:microsoft.com/office/officeart/2005/8/layout/list1"/>
    <dgm:cxn modelId="{13156E44-E21D-4098-B967-E9D05D844617}" type="presParOf" srcId="{D63F40A2-269A-4A82-802B-1D5AA8EEDFFA}" destId="{32AA5174-F26A-42A7-A8CD-222A2DAE93D2}" srcOrd="8" destOrd="0" presId="urn:microsoft.com/office/officeart/2005/8/layout/list1"/>
    <dgm:cxn modelId="{053F41A8-2AFF-4B86-9E72-FA40C4D97E4A}" type="presParOf" srcId="{32AA5174-F26A-42A7-A8CD-222A2DAE93D2}" destId="{7411101C-196B-4E77-87B0-90B4A0B532AF}" srcOrd="0" destOrd="0" presId="urn:microsoft.com/office/officeart/2005/8/layout/list1"/>
    <dgm:cxn modelId="{FAFFC974-0589-496A-B94B-36FD627D71DD}" type="presParOf" srcId="{32AA5174-F26A-42A7-A8CD-222A2DAE93D2}" destId="{59D9F89C-61C8-4160-B15B-9828181DEB19}" srcOrd="1" destOrd="0" presId="urn:microsoft.com/office/officeart/2005/8/layout/list1"/>
    <dgm:cxn modelId="{A4B96BA3-FFE0-46F1-A9B5-D7E831321F7C}" type="presParOf" srcId="{D63F40A2-269A-4A82-802B-1D5AA8EEDFFA}" destId="{7F2FFAC5-BA7E-4821-AFAB-3BD3121EA183}" srcOrd="9" destOrd="0" presId="urn:microsoft.com/office/officeart/2005/8/layout/list1"/>
    <dgm:cxn modelId="{5F3C0CE5-55BF-48E7-BC74-2672DCA3BD5E}" type="presParOf" srcId="{D63F40A2-269A-4A82-802B-1D5AA8EEDFFA}" destId="{653DC0AA-B0C9-4563-91BA-8C2E9449D91D}" srcOrd="10"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2D7B6AA-CAE4-4A6D-9891-95D35100DAF4}">
      <dsp:nvSpPr>
        <dsp:cNvPr id="0" name=""/>
        <dsp:cNvSpPr/>
      </dsp:nvSpPr>
      <dsp:spPr>
        <a:xfrm>
          <a:off x="0" y="570449"/>
          <a:ext cx="8229600" cy="957600"/>
        </a:xfrm>
        <a:prstGeom prst="rect">
          <a:avLst/>
        </a:prstGeom>
        <a:solidFill>
          <a:schemeClr val="accent2">
            <a:alpha val="90000"/>
            <a:tint val="40000"/>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A50612E-B533-483D-AF9C-A5CF5AE458D0}">
      <dsp:nvSpPr>
        <dsp:cNvPr id="0" name=""/>
        <dsp:cNvSpPr/>
      </dsp:nvSpPr>
      <dsp:spPr>
        <a:xfrm>
          <a:off x="1097227" y="9569"/>
          <a:ext cx="7132347" cy="1121760"/>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r" defTabSz="1600200" rtl="0">
            <a:lnSpc>
              <a:spcPct val="90000"/>
            </a:lnSpc>
            <a:spcBef>
              <a:spcPct val="0"/>
            </a:spcBef>
            <a:spcAft>
              <a:spcPct val="35000"/>
            </a:spcAft>
          </a:pPr>
          <a:r>
            <a:rPr lang="ar-LB" sz="3600" b="1" kern="1200" dirty="0" smtClean="0">
              <a:solidFill>
                <a:schemeClr val="tx1"/>
              </a:solidFill>
              <a:latin typeface="Verdana" pitchFamily="34" charset="0"/>
              <a:ea typeface="Arial" pitchFamily="34" charset="0"/>
              <a:cs typeface="Arial" pitchFamily="34" charset="0"/>
            </a:rPr>
            <a:t>رصد وتوثيق إنتهاكات حقوق الإنسان</a:t>
          </a:r>
          <a:endParaRPr lang="en-US" sz="3600" kern="1200" dirty="0">
            <a:solidFill>
              <a:schemeClr val="tx1"/>
            </a:solidFill>
          </a:endParaRPr>
        </a:p>
      </dsp:txBody>
      <dsp:txXfrm>
        <a:off x="1097227" y="9569"/>
        <a:ext cx="7132347" cy="1121760"/>
      </dsp:txXfrm>
    </dsp:sp>
    <dsp:sp modelId="{272AE23C-73CD-4FD2-94F1-73D4B11B639F}">
      <dsp:nvSpPr>
        <dsp:cNvPr id="0" name=""/>
        <dsp:cNvSpPr/>
      </dsp:nvSpPr>
      <dsp:spPr>
        <a:xfrm>
          <a:off x="0" y="2438400"/>
          <a:ext cx="8229600" cy="957600"/>
        </a:xfrm>
        <a:prstGeom prst="rect">
          <a:avLst/>
        </a:prstGeom>
        <a:solidFill>
          <a:schemeClr val="accent2">
            <a:alpha val="90000"/>
            <a:tint val="40000"/>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1B14FE1-3486-4F49-8D3D-9C0C87A4AE14}">
      <dsp:nvSpPr>
        <dsp:cNvPr id="0" name=""/>
        <dsp:cNvSpPr/>
      </dsp:nvSpPr>
      <dsp:spPr>
        <a:xfrm>
          <a:off x="503178" y="1733249"/>
          <a:ext cx="7269222" cy="1073905"/>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r" defTabSz="1600200" rtl="0">
            <a:lnSpc>
              <a:spcPct val="90000"/>
            </a:lnSpc>
            <a:spcBef>
              <a:spcPct val="0"/>
            </a:spcBef>
            <a:spcAft>
              <a:spcPct val="35000"/>
            </a:spcAft>
          </a:pPr>
          <a:r>
            <a:rPr lang="ar-LB" sz="3600" b="1" kern="1200" dirty="0" smtClean="0">
              <a:solidFill>
                <a:schemeClr val="tx1"/>
              </a:solidFill>
              <a:latin typeface="Verdana" pitchFamily="34" charset="0"/>
              <a:ea typeface="Arial" pitchFamily="34" charset="0"/>
              <a:cs typeface="Arial" pitchFamily="34" charset="0"/>
            </a:rPr>
            <a:t>التعليم ورفع مستوعى الوعي بحقوق الإنسان</a:t>
          </a:r>
          <a:endParaRPr lang="en-US" sz="3600" kern="1200" dirty="0">
            <a:solidFill>
              <a:schemeClr val="tx1"/>
            </a:solidFill>
          </a:endParaRPr>
        </a:p>
      </dsp:txBody>
      <dsp:txXfrm>
        <a:off x="503178" y="1733249"/>
        <a:ext cx="7269222" cy="1073905"/>
      </dsp:txXfrm>
    </dsp:sp>
    <dsp:sp modelId="{653DC0AA-B0C9-4563-91BA-8C2E9449D91D}">
      <dsp:nvSpPr>
        <dsp:cNvPr id="0" name=""/>
        <dsp:cNvSpPr/>
      </dsp:nvSpPr>
      <dsp:spPr>
        <a:xfrm>
          <a:off x="0" y="3969955"/>
          <a:ext cx="8229600" cy="957600"/>
        </a:xfrm>
        <a:prstGeom prst="rect">
          <a:avLst/>
        </a:prstGeom>
        <a:solidFill>
          <a:schemeClr val="accent2">
            <a:alpha val="90000"/>
            <a:tint val="40000"/>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9D9F89C-61C8-4160-B15B-9828181DEB19}">
      <dsp:nvSpPr>
        <dsp:cNvPr id="0" name=""/>
        <dsp:cNvSpPr/>
      </dsp:nvSpPr>
      <dsp:spPr>
        <a:xfrm>
          <a:off x="0" y="3409075"/>
          <a:ext cx="5760720" cy="1121760"/>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r" defTabSz="1600200" rtl="0">
            <a:lnSpc>
              <a:spcPct val="90000"/>
            </a:lnSpc>
            <a:spcBef>
              <a:spcPct val="0"/>
            </a:spcBef>
            <a:spcAft>
              <a:spcPct val="35000"/>
            </a:spcAft>
          </a:pPr>
          <a:r>
            <a:rPr lang="ar-LB" sz="3600" b="1" kern="1200" dirty="0" smtClean="0">
              <a:solidFill>
                <a:schemeClr val="tx1"/>
              </a:solidFill>
              <a:latin typeface="Verdana" pitchFamily="34" charset="0"/>
              <a:ea typeface="Arial" pitchFamily="34" charset="0"/>
              <a:cs typeface="Arial" pitchFamily="34" charset="0"/>
            </a:rPr>
            <a:t>الـــحـــوار</a:t>
          </a:r>
          <a:endParaRPr lang="en-US" sz="3600" kern="1200" dirty="0">
            <a:solidFill>
              <a:schemeClr val="tx1"/>
            </a:solidFill>
          </a:endParaRPr>
        </a:p>
      </dsp:txBody>
      <dsp:txXfrm>
        <a:off x="0" y="3409075"/>
        <a:ext cx="5760720" cy="112176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2D7B6AA-CAE4-4A6D-9891-95D35100DAF4}">
      <dsp:nvSpPr>
        <dsp:cNvPr id="0" name=""/>
        <dsp:cNvSpPr/>
      </dsp:nvSpPr>
      <dsp:spPr>
        <a:xfrm>
          <a:off x="0" y="570449"/>
          <a:ext cx="8229600" cy="957600"/>
        </a:xfrm>
        <a:prstGeom prst="rect">
          <a:avLst/>
        </a:prstGeom>
        <a:solidFill>
          <a:schemeClr val="accent2">
            <a:alpha val="90000"/>
            <a:tint val="40000"/>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A50612E-B533-483D-AF9C-A5CF5AE458D0}">
      <dsp:nvSpPr>
        <dsp:cNvPr id="0" name=""/>
        <dsp:cNvSpPr/>
      </dsp:nvSpPr>
      <dsp:spPr>
        <a:xfrm>
          <a:off x="0" y="9569"/>
          <a:ext cx="7870250" cy="1121760"/>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1066800" rtl="0">
            <a:lnSpc>
              <a:spcPct val="90000"/>
            </a:lnSpc>
            <a:spcBef>
              <a:spcPct val="0"/>
            </a:spcBef>
            <a:spcAft>
              <a:spcPct val="35000"/>
            </a:spcAft>
          </a:pPr>
          <a:r>
            <a:rPr lang="en-US" sz="2400" b="1" kern="1200" dirty="0" smtClean="0">
              <a:solidFill>
                <a:schemeClr val="tx1"/>
              </a:solidFill>
              <a:latin typeface="Verdana" pitchFamily="34" charset="0"/>
              <a:ea typeface="Arial" pitchFamily="34" charset="0"/>
              <a:cs typeface="Arial" pitchFamily="34" charset="0"/>
            </a:rPr>
            <a:t>Monitoring and Documenting Human Rights Violations </a:t>
          </a:r>
          <a:endParaRPr lang="en-US" sz="2400" kern="1200" dirty="0">
            <a:solidFill>
              <a:schemeClr val="tx1"/>
            </a:solidFill>
          </a:endParaRPr>
        </a:p>
      </dsp:txBody>
      <dsp:txXfrm>
        <a:off x="0" y="9569"/>
        <a:ext cx="7870250" cy="1121760"/>
      </dsp:txXfrm>
    </dsp:sp>
    <dsp:sp modelId="{272AE23C-73CD-4FD2-94F1-73D4B11B639F}">
      <dsp:nvSpPr>
        <dsp:cNvPr id="0" name=""/>
        <dsp:cNvSpPr/>
      </dsp:nvSpPr>
      <dsp:spPr>
        <a:xfrm>
          <a:off x="0" y="2246275"/>
          <a:ext cx="8229600" cy="957600"/>
        </a:xfrm>
        <a:prstGeom prst="rect">
          <a:avLst/>
        </a:prstGeom>
        <a:solidFill>
          <a:schemeClr val="accent2">
            <a:alpha val="90000"/>
            <a:tint val="40000"/>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1B14FE1-3486-4F49-8D3D-9C0C87A4AE14}">
      <dsp:nvSpPr>
        <dsp:cNvPr id="0" name=""/>
        <dsp:cNvSpPr/>
      </dsp:nvSpPr>
      <dsp:spPr>
        <a:xfrm>
          <a:off x="579380" y="1733249"/>
          <a:ext cx="7269222" cy="1073905"/>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1066800" rtl="0">
            <a:lnSpc>
              <a:spcPct val="90000"/>
            </a:lnSpc>
            <a:spcBef>
              <a:spcPct val="0"/>
            </a:spcBef>
            <a:spcAft>
              <a:spcPct val="35000"/>
            </a:spcAft>
          </a:pPr>
          <a:r>
            <a:rPr lang="en-US" sz="2400" b="1" kern="1200" dirty="0" smtClean="0">
              <a:solidFill>
                <a:schemeClr val="tx1"/>
              </a:solidFill>
              <a:latin typeface="Verdana" pitchFamily="34" charset="0"/>
              <a:ea typeface="Arial" pitchFamily="34" charset="0"/>
              <a:cs typeface="Arial" pitchFamily="34" charset="0"/>
            </a:rPr>
            <a:t>Human Rights Education and Raising Awareness </a:t>
          </a:r>
          <a:endParaRPr lang="en-US" sz="2400" kern="1200" dirty="0">
            <a:solidFill>
              <a:schemeClr val="tx1"/>
            </a:solidFill>
          </a:endParaRPr>
        </a:p>
      </dsp:txBody>
      <dsp:txXfrm>
        <a:off x="579380" y="1733249"/>
        <a:ext cx="7269222" cy="1073905"/>
      </dsp:txXfrm>
    </dsp:sp>
    <dsp:sp modelId="{653DC0AA-B0C9-4563-91BA-8C2E9449D91D}">
      <dsp:nvSpPr>
        <dsp:cNvPr id="0" name=""/>
        <dsp:cNvSpPr/>
      </dsp:nvSpPr>
      <dsp:spPr>
        <a:xfrm>
          <a:off x="0" y="3969955"/>
          <a:ext cx="8229600" cy="957600"/>
        </a:xfrm>
        <a:prstGeom prst="rect">
          <a:avLst/>
        </a:prstGeom>
        <a:solidFill>
          <a:schemeClr val="accent2">
            <a:alpha val="90000"/>
            <a:tint val="40000"/>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9D9F89C-61C8-4160-B15B-9828181DEB19}">
      <dsp:nvSpPr>
        <dsp:cNvPr id="0" name=""/>
        <dsp:cNvSpPr/>
      </dsp:nvSpPr>
      <dsp:spPr>
        <a:xfrm>
          <a:off x="2468855" y="3409075"/>
          <a:ext cx="5760720" cy="1121760"/>
        </a:xfrm>
        <a:prstGeom prst="roundRect">
          <a:avLst/>
        </a:prstGeom>
        <a:solidFill>
          <a:schemeClr val="lt1">
            <a:hueOff val="0"/>
            <a:satOff val="0"/>
            <a:lumOff val="0"/>
            <a:alphaOff val="0"/>
          </a:schemeClr>
        </a:solidFill>
        <a:ln w="1905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1066800" rtl="0">
            <a:lnSpc>
              <a:spcPct val="90000"/>
            </a:lnSpc>
            <a:spcBef>
              <a:spcPct val="0"/>
            </a:spcBef>
            <a:spcAft>
              <a:spcPct val="35000"/>
            </a:spcAft>
          </a:pPr>
          <a:r>
            <a:rPr lang="en-US" sz="2400" b="1" kern="1200" dirty="0" smtClean="0">
              <a:solidFill>
                <a:schemeClr val="tx1"/>
              </a:solidFill>
              <a:latin typeface="Verdana" pitchFamily="34" charset="0"/>
              <a:ea typeface="Verdana" pitchFamily="34" charset="0"/>
              <a:cs typeface="Verdana" pitchFamily="34" charset="0"/>
            </a:rPr>
            <a:t>Dialogue</a:t>
          </a:r>
          <a:endParaRPr lang="en-US" sz="2400" b="1" kern="1200" dirty="0">
            <a:solidFill>
              <a:schemeClr val="tx1"/>
            </a:solidFill>
            <a:latin typeface="Verdana" pitchFamily="34" charset="0"/>
            <a:ea typeface="Verdana" pitchFamily="34" charset="0"/>
            <a:cs typeface="Verdana" pitchFamily="34" charset="0"/>
          </a:endParaRPr>
        </a:p>
      </dsp:txBody>
      <dsp:txXfrm>
        <a:off x="2468855" y="3409075"/>
        <a:ext cx="5760720" cy="112176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546D7F8-69D5-4918-A18B-DB1A331326CC}" type="datetimeFigureOut">
              <a:rPr lang="en-US" smtClean="0"/>
              <a:pPr/>
              <a:t>3/9/2010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C6361E3-AA90-455F-BE6D-8F5E271256D7}"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98D40B-1D8D-443F-B9B5-6163E6C14607}" type="datetimeFigureOut">
              <a:rPr lang="en-US" smtClean="0"/>
              <a:pPr/>
              <a:t>3/9/2010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C1BB682-B603-4641-8279-2784783FE50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C1BB682-B603-4641-8279-2784783FE503}"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5619D262-37F2-485E-8B31-544BFF66CA4C}" type="datetimeFigureOut">
              <a:rPr lang="en-US" smtClean="0"/>
              <a:pPr/>
              <a:t>3/9/2010</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E7C46578-DDB3-4ABE-A2E5-0359FA9D239F}"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619D262-37F2-485E-8B31-544BFF66CA4C}" type="datetimeFigureOut">
              <a:rPr lang="en-US" smtClean="0"/>
              <a:pPr/>
              <a:t>3/9/2010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C46578-DDB3-4ABE-A2E5-0359FA9D239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619D262-37F2-485E-8B31-544BFF66CA4C}" type="datetimeFigureOut">
              <a:rPr lang="en-US" smtClean="0"/>
              <a:pPr/>
              <a:t>3/9/2010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C46578-DDB3-4ABE-A2E5-0359FA9D239F}"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619D262-37F2-485E-8B31-544BFF66CA4C}" type="datetimeFigureOut">
              <a:rPr lang="en-US" smtClean="0"/>
              <a:pPr/>
              <a:t>3/9/2010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C46578-DDB3-4ABE-A2E5-0359FA9D239F}"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5619D262-37F2-485E-8B31-544BFF66CA4C}" type="datetimeFigureOut">
              <a:rPr lang="en-US" smtClean="0"/>
              <a:pPr/>
              <a:t>3/9/2010</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E7C46578-DDB3-4ABE-A2E5-0359FA9D239F}"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619D262-37F2-485E-8B31-544BFF66CA4C}" type="datetimeFigureOut">
              <a:rPr lang="en-US" smtClean="0"/>
              <a:pPr/>
              <a:t>3/9/2010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C46578-DDB3-4ABE-A2E5-0359FA9D239F}"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619D262-37F2-485E-8B31-544BFF66CA4C}" type="datetimeFigureOut">
              <a:rPr lang="en-US" smtClean="0"/>
              <a:pPr/>
              <a:t>3/9/2010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C46578-DDB3-4ABE-A2E5-0359FA9D239F}"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619D262-37F2-485E-8B31-544BFF66CA4C}" type="datetimeFigureOut">
              <a:rPr lang="en-US" smtClean="0"/>
              <a:pPr/>
              <a:t>3/9/2010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C46578-DDB3-4ABE-A2E5-0359FA9D239F}"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19D262-37F2-485E-8B31-544BFF66CA4C}" type="datetimeFigureOut">
              <a:rPr lang="en-US" smtClean="0"/>
              <a:pPr/>
              <a:t>3/9/2010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C46578-DDB3-4ABE-A2E5-0359FA9D239F}"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619D262-37F2-485E-8B31-544BFF66CA4C}" type="datetimeFigureOut">
              <a:rPr lang="en-US" smtClean="0"/>
              <a:pPr/>
              <a:t>3/9/2010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C46578-DDB3-4ABE-A2E5-0359FA9D239F}"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619D262-37F2-485E-8B31-544BFF66CA4C}" type="datetimeFigureOut">
              <a:rPr lang="en-US" smtClean="0"/>
              <a:pPr/>
              <a:t>3/9/2010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C46578-DDB3-4ABE-A2E5-0359FA9D239F}"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5619D262-37F2-485E-8B31-544BFF66CA4C}" type="datetimeFigureOut">
              <a:rPr lang="en-US" smtClean="0"/>
              <a:pPr/>
              <a:t>3/9/2010</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E7C46578-DDB3-4ABE-A2E5-0359FA9D239F}"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ar-LB" dirty="0" smtClean="0"/>
              <a:t>المنظمة الفلسطينية لحقوق الإنسان (حقوق)</a:t>
            </a:r>
            <a:endParaRPr lang="en-US" dirty="0"/>
          </a:p>
        </p:txBody>
      </p:sp>
      <p:sp>
        <p:nvSpPr>
          <p:cNvPr id="3" name="Subtitle 2"/>
          <p:cNvSpPr>
            <a:spLocks noGrp="1"/>
          </p:cNvSpPr>
          <p:nvPr>
            <p:ph type="subTitle" idx="1"/>
          </p:nvPr>
        </p:nvSpPr>
        <p:spPr/>
        <p:txBody>
          <a:bodyPr>
            <a:normAutofit/>
          </a:bodyPr>
          <a:lstStyle/>
          <a:p>
            <a:pPr algn="ctr"/>
            <a:r>
              <a:rPr lang="en-US" dirty="0" smtClean="0"/>
              <a:t>Palestinian Human Rights Organization - PHRO </a:t>
            </a: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3124200" y="533400"/>
            <a:ext cx="2819400" cy="2746819"/>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rtl="1"/>
            <a:r>
              <a:rPr lang="ar-SA" sz="4000" dirty="0" smtClean="0">
                <a:solidFill>
                  <a:srgbClr val="0070C0"/>
                </a:solidFill>
              </a:rPr>
              <a:t/>
            </a:r>
            <a:br>
              <a:rPr lang="ar-SA" sz="4000" dirty="0" smtClean="0">
                <a:solidFill>
                  <a:srgbClr val="0070C0"/>
                </a:solidFill>
              </a:rPr>
            </a:br>
            <a:r>
              <a:rPr lang="ar-SA" sz="4000" b="1" dirty="0" smtClean="0">
                <a:solidFill>
                  <a:srgbClr val="0070C0"/>
                </a:solidFill>
              </a:rPr>
              <a:t>رفع مستوى الوعي بحقوق الإنسان </a:t>
            </a:r>
            <a:endParaRPr lang="en-US" sz="4000" dirty="0">
              <a:solidFill>
                <a:srgbClr val="0070C0"/>
              </a:solidFill>
            </a:endParaRPr>
          </a:p>
        </p:txBody>
      </p:sp>
      <p:sp>
        <p:nvSpPr>
          <p:cNvPr id="3" name="Content Placeholder 2"/>
          <p:cNvSpPr>
            <a:spLocks noGrp="1"/>
          </p:cNvSpPr>
          <p:nvPr>
            <p:ph sz="quarter" idx="1"/>
          </p:nvPr>
        </p:nvSpPr>
        <p:spPr/>
        <p:txBody>
          <a:bodyPr>
            <a:normAutofit lnSpcReduction="10000"/>
          </a:bodyPr>
          <a:lstStyle/>
          <a:p>
            <a:pPr marL="0" indent="0" algn="just" rtl="1">
              <a:lnSpc>
                <a:spcPct val="150000"/>
              </a:lnSpc>
              <a:buNone/>
            </a:pPr>
            <a:r>
              <a:rPr lang="ar-SA" sz="3600" dirty="0" smtClean="0"/>
              <a:t>تنظيم ورشات عمل تدريبية تتناول مواضيع مختلفة ذات صلة بحقوق الإنسان وتكون موّجهة لفئات مستهدفة منوعة، الأمر الذي من شأنه أن يساهم في تكوين ثقافة مبنية على أساس الحقوق ومهيئة لتقبل مبادئ الديمقراطية والحكم الرشيد والمبادرات القائمة على أساس النهج الحقوقي</a:t>
            </a:r>
            <a:endParaRPr lang="en-US" sz="36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90600"/>
          </a:xfrm>
        </p:spPr>
        <p:txBody>
          <a:bodyPr>
            <a:noAutofit/>
          </a:bodyPr>
          <a:lstStyle/>
          <a:p>
            <a:pPr algn="ctr" rtl="1"/>
            <a:r>
              <a:rPr lang="en-US" sz="2800" b="1" dirty="0" smtClean="0">
                <a:solidFill>
                  <a:srgbClr val="0070C0"/>
                </a:solidFill>
              </a:rPr>
              <a:t>Human Rights Education and Capacity Building</a:t>
            </a:r>
            <a:endParaRPr lang="en-US" sz="2800" dirty="0"/>
          </a:p>
        </p:txBody>
      </p:sp>
      <p:sp>
        <p:nvSpPr>
          <p:cNvPr id="3" name="Content Placeholder 2"/>
          <p:cNvSpPr>
            <a:spLocks noGrp="1"/>
          </p:cNvSpPr>
          <p:nvPr>
            <p:ph sz="quarter" idx="1"/>
          </p:nvPr>
        </p:nvSpPr>
        <p:spPr>
          <a:xfrm>
            <a:off x="457200" y="1539240"/>
            <a:ext cx="8229600" cy="4937760"/>
          </a:xfrm>
        </p:spPr>
        <p:txBody>
          <a:bodyPr>
            <a:normAutofit/>
          </a:bodyPr>
          <a:lstStyle/>
          <a:p>
            <a:pPr marL="0" indent="0" algn="just">
              <a:lnSpc>
                <a:spcPct val="150000"/>
              </a:lnSpc>
              <a:buNone/>
            </a:pPr>
            <a:r>
              <a:rPr lang="ar-SA" sz="3200" dirty="0" smtClean="0"/>
              <a:t> </a:t>
            </a:r>
            <a:r>
              <a:rPr lang="en-US" sz="3200" dirty="0" smtClean="0"/>
              <a:t>This includes organizing, training workshops on different topics and for different target groups that contribute to establishing a rights based culture that is ready to accept democratization, good governance, rights based approach initiatives</a:t>
            </a:r>
            <a:endParaRPr lang="en-US" sz="3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rtl="1"/>
            <a:r>
              <a:rPr lang="ar-SA" sz="2800" dirty="0" smtClean="0">
                <a:solidFill>
                  <a:srgbClr val="0070C0"/>
                </a:solidFill>
              </a:rPr>
              <a:t/>
            </a:r>
            <a:br>
              <a:rPr lang="ar-SA" sz="2800" dirty="0" smtClean="0">
                <a:solidFill>
                  <a:srgbClr val="0070C0"/>
                </a:solidFill>
              </a:rPr>
            </a:br>
            <a:r>
              <a:rPr lang="ar-SA" sz="2800" dirty="0" smtClean="0">
                <a:solidFill>
                  <a:srgbClr val="0070C0"/>
                </a:solidFill>
              </a:rPr>
              <a:t> </a:t>
            </a:r>
            <a:r>
              <a:rPr lang="ar-SA" sz="2800" b="1" dirty="0" smtClean="0">
                <a:solidFill>
                  <a:srgbClr val="0070C0"/>
                </a:solidFill>
              </a:rPr>
              <a:t> </a:t>
            </a:r>
            <a:r>
              <a:rPr lang="en-US" sz="2800" b="1" dirty="0" smtClean="0">
                <a:solidFill>
                  <a:srgbClr val="0070C0"/>
                </a:solidFill>
              </a:rPr>
              <a:t/>
            </a:r>
            <a:br>
              <a:rPr lang="en-US" sz="2800" b="1" dirty="0" smtClean="0">
                <a:solidFill>
                  <a:srgbClr val="0070C0"/>
                </a:solidFill>
              </a:rPr>
            </a:br>
            <a:r>
              <a:rPr lang="en-US" sz="2800" b="1" dirty="0" smtClean="0">
                <a:solidFill>
                  <a:srgbClr val="0070C0"/>
                </a:solidFill>
              </a:rPr>
              <a:t/>
            </a:r>
            <a:br>
              <a:rPr lang="en-US" sz="2800" b="1" dirty="0" smtClean="0">
                <a:solidFill>
                  <a:srgbClr val="0070C0"/>
                </a:solidFill>
              </a:rPr>
            </a:br>
            <a:r>
              <a:rPr lang="en-US" sz="2800" b="1" dirty="0" smtClean="0">
                <a:solidFill>
                  <a:srgbClr val="0070C0"/>
                </a:solidFill>
              </a:rPr>
              <a:t/>
            </a:r>
            <a:br>
              <a:rPr lang="en-US" sz="2800" b="1" dirty="0" smtClean="0">
                <a:solidFill>
                  <a:srgbClr val="0070C0"/>
                </a:solidFill>
              </a:rPr>
            </a:br>
            <a:r>
              <a:rPr lang="en-US" sz="2800" b="1" dirty="0" smtClean="0">
                <a:solidFill>
                  <a:srgbClr val="0070C0"/>
                </a:solidFill>
              </a:rPr>
              <a:t/>
            </a:r>
            <a:br>
              <a:rPr lang="en-US" sz="2800" b="1" dirty="0" smtClean="0">
                <a:solidFill>
                  <a:srgbClr val="0070C0"/>
                </a:solidFill>
              </a:rPr>
            </a:br>
            <a:r>
              <a:rPr lang="en-US" sz="2800" b="1" dirty="0" smtClean="0">
                <a:solidFill>
                  <a:srgbClr val="0070C0"/>
                </a:solidFill>
              </a:rPr>
              <a:t/>
            </a:r>
            <a:br>
              <a:rPr lang="en-US" sz="2800" b="1" dirty="0" smtClean="0">
                <a:solidFill>
                  <a:srgbClr val="0070C0"/>
                </a:solidFill>
              </a:rPr>
            </a:br>
            <a:r>
              <a:rPr lang="en-US" sz="2800" b="1" dirty="0" smtClean="0">
                <a:solidFill>
                  <a:srgbClr val="0070C0"/>
                </a:solidFill>
              </a:rPr>
              <a:t/>
            </a:r>
            <a:br>
              <a:rPr lang="en-US" sz="2800" b="1" dirty="0" smtClean="0">
                <a:solidFill>
                  <a:srgbClr val="0070C0"/>
                </a:solidFill>
              </a:rPr>
            </a:br>
            <a:r>
              <a:rPr lang="en-US" sz="2800" b="1" dirty="0" smtClean="0">
                <a:solidFill>
                  <a:srgbClr val="0070C0"/>
                </a:solidFill>
              </a:rPr>
              <a:t/>
            </a:r>
            <a:br>
              <a:rPr lang="en-US" sz="2800" b="1" dirty="0" smtClean="0">
                <a:solidFill>
                  <a:srgbClr val="0070C0"/>
                </a:solidFill>
              </a:rPr>
            </a:br>
            <a:r>
              <a:rPr lang="en-US" sz="2800" b="1" dirty="0" smtClean="0">
                <a:solidFill>
                  <a:srgbClr val="0070C0"/>
                </a:solidFill>
              </a:rPr>
              <a:t/>
            </a:r>
            <a:br>
              <a:rPr lang="en-US" sz="2800" b="1" dirty="0" smtClean="0">
                <a:solidFill>
                  <a:srgbClr val="0070C0"/>
                </a:solidFill>
              </a:rPr>
            </a:br>
            <a:r>
              <a:rPr lang="ar-SA" sz="4800" b="1" dirty="0" smtClean="0">
                <a:solidFill>
                  <a:srgbClr val="0070C0"/>
                </a:solidFill>
              </a:rPr>
              <a:t>الـحــوار </a:t>
            </a:r>
            <a:endParaRPr lang="en-US" sz="2800" dirty="0">
              <a:solidFill>
                <a:srgbClr val="0070C0"/>
              </a:solidFill>
            </a:endParaRPr>
          </a:p>
        </p:txBody>
      </p:sp>
      <p:sp>
        <p:nvSpPr>
          <p:cNvPr id="3" name="Content Placeholder 2"/>
          <p:cNvSpPr>
            <a:spLocks noGrp="1"/>
          </p:cNvSpPr>
          <p:nvPr>
            <p:ph sz="quarter" idx="1"/>
          </p:nvPr>
        </p:nvSpPr>
        <p:spPr>
          <a:xfrm>
            <a:off x="457200" y="1219200"/>
            <a:ext cx="8229600" cy="5105400"/>
          </a:xfrm>
        </p:spPr>
        <p:txBody>
          <a:bodyPr>
            <a:normAutofit lnSpcReduction="10000"/>
          </a:bodyPr>
          <a:lstStyle/>
          <a:p>
            <a:pPr marL="0" indent="0" algn="just" rtl="1">
              <a:lnSpc>
                <a:spcPct val="150000"/>
              </a:lnSpc>
              <a:buNone/>
            </a:pPr>
            <a:r>
              <a:rPr lang="ar-SA" sz="2800" dirty="0" smtClean="0"/>
              <a:t>تنظيم واستضافة لقاءات وندوات حوارية بين اللاجئين الفلسطينيين واللجان الشعبية والأهلية، ومؤسسات المجتمع المدني والجيش اللبناني وقوى الأمن الداخلي والأونروا والمؤسسات الدولية ..الخ الأمر الذي سيساهم في تكوين فضاء مشترك بين الفئات المستهدفة وأصحاب المصلحة ذوي الصلة وذلك من أجل تشارك الآراء والأفكار والمشاكل وإقتراحات الحلول ...الخ ما سيساهم في تدعيم وتمكين حرية التعبير والعمل الجماعي من أجل تحسين سبل التفاهم وتجسير هوة التباعد ما بين المجتمعين اللبناني والفلسطيني</a:t>
            </a:r>
            <a:endParaRPr lang="en-US" sz="28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rtl="1"/>
            <a:r>
              <a:rPr lang="ar-SA" sz="3600" dirty="0" smtClean="0"/>
              <a:t/>
            </a:r>
            <a:br>
              <a:rPr lang="ar-SA" sz="3600" dirty="0" smtClean="0"/>
            </a:br>
            <a:r>
              <a:rPr lang="ar-SA" sz="3600" dirty="0" smtClean="0"/>
              <a:t> </a:t>
            </a:r>
            <a:r>
              <a:rPr lang="ar-SA" sz="3600" b="1" dirty="0" smtClean="0"/>
              <a:t> </a:t>
            </a:r>
            <a:r>
              <a:rPr lang="en-US" sz="3600" b="1" dirty="0" smtClean="0"/>
              <a:t/>
            </a:r>
            <a:br>
              <a:rPr lang="en-US" sz="3600" b="1" dirty="0" smtClean="0"/>
            </a:br>
            <a:r>
              <a:rPr lang="en-US" sz="3600" b="1" dirty="0" smtClean="0"/>
              <a:t/>
            </a:r>
            <a:br>
              <a:rPr lang="en-US" sz="3600" b="1" dirty="0" smtClean="0"/>
            </a:br>
            <a:r>
              <a:rPr lang="en-US" sz="3600" b="1" dirty="0" smtClean="0"/>
              <a:t/>
            </a:r>
            <a:br>
              <a:rPr lang="en-US" sz="3600" b="1" dirty="0" smtClean="0"/>
            </a:br>
            <a:r>
              <a:rPr lang="en-US" sz="3600" b="1" dirty="0" smtClean="0"/>
              <a:t/>
            </a:r>
            <a:br>
              <a:rPr lang="en-US" sz="3600" b="1" dirty="0" smtClean="0"/>
            </a:br>
            <a:r>
              <a:rPr lang="en-US" sz="3600" b="1" dirty="0" smtClean="0"/>
              <a:t/>
            </a:r>
            <a:br>
              <a:rPr lang="en-US" sz="3600" b="1" dirty="0" smtClean="0"/>
            </a:br>
            <a:r>
              <a:rPr lang="en-US" sz="3600" b="1" dirty="0" smtClean="0"/>
              <a:t/>
            </a:r>
            <a:br>
              <a:rPr lang="en-US" sz="3600" b="1" dirty="0" smtClean="0"/>
            </a:br>
            <a:r>
              <a:rPr lang="en-US" sz="3600" b="1" dirty="0" smtClean="0"/>
              <a:t/>
            </a:r>
            <a:br>
              <a:rPr lang="en-US" sz="3600" b="1" dirty="0" smtClean="0"/>
            </a:br>
            <a:r>
              <a:rPr lang="en-US" sz="3600" b="1" dirty="0" smtClean="0"/>
              <a:t/>
            </a:r>
            <a:br>
              <a:rPr lang="en-US" sz="3600" b="1" dirty="0" smtClean="0"/>
            </a:br>
            <a:r>
              <a:rPr lang="en-US" sz="3600" b="1" dirty="0" smtClean="0">
                <a:solidFill>
                  <a:srgbClr val="0070C0"/>
                </a:solidFill>
              </a:rPr>
              <a:t> Dialogue</a:t>
            </a:r>
            <a:r>
              <a:rPr lang="ar-SA" sz="3600" b="1" dirty="0" smtClean="0"/>
              <a:t> </a:t>
            </a:r>
            <a:endParaRPr lang="en-US" sz="3600" dirty="0"/>
          </a:p>
        </p:txBody>
      </p:sp>
      <p:sp>
        <p:nvSpPr>
          <p:cNvPr id="3" name="Content Placeholder 2"/>
          <p:cNvSpPr>
            <a:spLocks noGrp="1"/>
          </p:cNvSpPr>
          <p:nvPr>
            <p:ph sz="quarter" idx="1"/>
          </p:nvPr>
        </p:nvSpPr>
        <p:spPr/>
        <p:txBody>
          <a:bodyPr>
            <a:normAutofit fontScale="92500" lnSpcReduction="10000"/>
          </a:bodyPr>
          <a:lstStyle/>
          <a:p>
            <a:pPr marL="0" indent="0" algn="just">
              <a:lnSpc>
                <a:spcPct val="150000"/>
              </a:lnSpc>
              <a:buNone/>
            </a:pPr>
            <a:r>
              <a:rPr lang="en-US" dirty="0" smtClean="0"/>
              <a:t>Organize dialogue meetings, seminars and debates between Palestinian refugees, popular committee, NGOs, Lebanese Army, Internal Security Forces, LPDC, UNRWA, international Community …etc</a:t>
            </a:r>
          </a:p>
          <a:p>
            <a:pPr marL="0" indent="0" algn="just">
              <a:lnSpc>
                <a:spcPct val="150000"/>
              </a:lnSpc>
              <a:buNone/>
            </a:pPr>
            <a:r>
              <a:rPr lang="en-US" dirty="0" smtClean="0"/>
              <a:t>This will contribute to creating a common space where targeted groups and stakeholders can share their opinions, thoughts, problems, suggest solutions ..etc. This will highly empower freedom of expression and collective action towards better understanding and gap bridging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5029200"/>
            <a:ext cx="7086600" cy="685800"/>
          </a:xfrm>
        </p:spPr>
        <p:txBody>
          <a:bodyPr>
            <a:noAutofit/>
          </a:bodyPr>
          <a:lstStyle/>
          <a:p>
            <a:pPr algn="ctr"/>
            <a:r>
              <a:rPr lang="ar-LB" sz="2800" b="1" dirty="0" smtClean="0"/>
              <a:t>شكراً لحضوركم ومشاركتكم لأنها دعم لرسالة المركز وأهدافه</a:t>
            </a:r>
            <a:endParaRPr lang="en-US" sz="2800" b="1" dirty="0"/>
          </a:p>
        </p:txBody>
      </p:sp>
      <p:sp>
        <p:nvSpPr>
          <p:cNvPr id="3" name="Subtitle 2"/>
          <p:cNvSpPr>
            <a:spLocks noGrp="1"/>
          </p:cNvSpPr>
          <p:nvPr>
            <p:ph type="subTitle" idx="1"/>
          </p:nvPr>
        </p:nvSpPr>
        <p:spPr>
          <a:xfrm>
            <a:off x="1143000" y="3657600"/>
            <a:ext cx="7086600" cy="1295400"/>
          </a:xfrm>
        </p:spPr>
        <p:txBody>
          <a:bodyPr>
            <a:noAutofit/>
          </a:bodyPr>
          <a:lstStyle/>
          <a:p>
            <a:pPr algn="l"/>
            <a:r>
              <a:rPr lang="en-US" sz="2400" b="1" dirty="0" smtClean="0">
                <a:solidFill>
                  <a:srgbClr val="0070C0"/>
                </a:solidFill>
              </a:rPr>
              <a:t>Thank you for sharing us this ceremony … </a:t>
            </a:r>
          </a:p>
          <a:p>
            <a:pPr algn="just"/>
            <a:r>
              <a:rPr lang="en-US" sz="2400" b="1" dirty="0" smtClean="0">
                <a:solidFill>
                  <a:srgbClr val="0070C0"/>
                </a:solidFill>
              </a:rPr>
              <a:t>It is a valuable support for us, the center and its humanitarian objectives</a:t>
            </a:r>
            <a:endParaRPr lang="en-US" sz="2400" b="1" dirty="0">
              <a:solidFill>
                <a:srgbClr val="0070C0"/>
              </a:solidFill>
            </a:endParaRPr>
          </a:p>
        </p:txBody>
      </p:sp>
      <p:pic>
        <p:nvPicPr>
          <p:cNvPr id="1026" name="Picture 2"/>
          <p:cNvPicPr>
            <a:picLocks noChangeAspect="1" noChangeArrowheads="1"/>
          </p:cNvPicPr>
          <p:nvPr/>
        </p:nvPicPr>
        <p:blipFill>
          <a:blip r:embed="rId3" cstate="print"/>
          <a:srcRect/>
          <a:stretch>
            <a:fillRect/>
          </a:stretch>
        </p:blipFill>
        <p:spPr bwMode="auto">
          <a:xfrm>
            <a:off x="6549173" y="609600"/>
            <a:ext cx="2268191" cy="2286000"/>
          </a:xfrm>
          <a:prstGeom prst="rect">
            <a:avLst/>
          </a:prstGeom>
          <a:noFill/>
        </p:spPr>
      </p:pic>
      <p:pic>
        <p:nvPicPr>
          <p:cNvPr id="1027" name="Picture 15" descr="British transparemt.gif"/>
          <p:cNvPicPr>
            <a:picLocks noChangeAspect="1" noChangeArrowheads="1"/>
          </p:cNvPicPr>
          <p:nvPr/>
        </p:nvPicPr>
        <p:blipFill>
          <a:blip r:embed="rId4" cstate="print"/>
          <a:srcRect/>
          <a:stretch>
            <a:fillRect/>
          </a:stretch>
        </p:blipFill>
        <p:spPr bwMode="auto">
          <a:xfrm>
            <a:off x="90376" y="609600"/>
            <a:ext cx="3110024" cy="2057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ar-LB" sz="4000" b="1" dirty="0" smtClean="0">
                <a:solidFill>
                  <a:srgbClr val="0070C0"/>
                </a:solidFill>
              </a:rPr>
              <a:t>من نحن؟ وما هي رسالتنا؟</a:t>
            </a:r>
            <a:endParaRPr lang="en-US" sz="4000" b="1" dirty="0">
              <a:solidFill>
                <a:srgbClr val="0070C0"/>
              </a:solidFill>
            </a:endParaRPr>
          </a:p>
        </p:txBody>
      </p:sp>
      <p:sp>
        <p:nvSpPr>
          <p:cNvPr id="3" name="Content Placeholder 2"/>
          <p:cNvSpPr>
            <a:spLocks noGrp="1"/>
          </p:cNvSpPr>
          <p:nvPr>
            <p:ph sz="quarter" idx="1"/>
          </p:nvPr>
        </p:nvSpPr>
        <p:spPr/>
        <p:txBody>
          <a:bodyPr>
            <a:normAutofit lnSpcReduction="10000"/>
          </a:bodyPr>
          <a:lstStyle/>
          <a:p>
            <a:pPr marL="0" indent="0" algn="just" rtl="1">
              <a:buNone/>
            </a:pPr>
            <a:r>
              <a:rPr lang="ar-LB" dirty="0" smtClean="0"/>
              <a:t>المنظمة الفلسطينية لحقوق الإنسان (حقوق) هي منظمة غير حكومية ومستقلة، تأسست عام 1997 ومشهرة في لبنان بموجب علم وخبر 36/أد وتعمل في مجال نشر وحماية والدفاع عن حقوق اللاجئين الفلسطينيين في لبنان. وتتمتع (حقوق) بعضوية كل من الفيدرالية الدولية لحقوق الإنسان والشبكة الأورو-متوسطية لحقوق الإنسان. وتسعى (حقوق) إلى نشر رسالتها من خلال العمل في ستة مجالات رئيسية وهي:</a:t>
            </a:r>
          </a:p>
          <a:p>
            <a:pPr algn="just" rtl="1"/>
            <a:r>
              <a:rPr lang="ar-LB" dirty="0" smtClean="0"/>
              <a:t>رصد وتوثيق إنتهاكات حقوق الإنسان</a:t>
            </a:r>
          </a:p>
          <a:p>
            <a:pPr algn="just" rtl="1"/>
            <a:r>
              <a:rPr lang="ar-LB" dirty="0" smtClean="0"/>
              <a:t>التعليم ونشر ثقافة حقوق الإنسان</a:t>
            </a:r>
          </a:p>
          <a:p>
            <a:pPr algn="just" rtl="1"/>
            <a:r>
              <a:rPr lang="ar-LB" dirty="0" smtClean="0"/>
              <a:t>الدراسات والأبحاث</a:t>
            </a:r>
          </a:p>
          <a:p>
            <a:pPr algn="just" rtl="1"/>
            <a:r>
              <a:rPr lang="ar-LB" dirty="0" smtClean="0"/>
              <a:t>المناصرة والعمل المطلبي</a:t>
            </a:r>
          </a:p>
          <a:p>
            <a:pPr algn="just" rtl="1"/>
            <a:r>
              <a:rPr lang="ar-LB" dirty="0" smtClean="0"/>
              <a:t>الحوار</a:t>
            </a:r>
          </a:p>
          <a:p>
            <a:pPr algn="just" rtl="1"/>
            <a:r>
              <a:rPr lang="ar-LB" dirty="0" smtClean="0"/>
              <a:t>الدعم القانوني</a:t>
            </a:r>
          </a:p>
          <a:p>
            <a:pPr algn="just" rtl="1">
              <a:buNone/>
            </a:pPr>
            <a:endParaRPr lang="ar-LB" dirty="0" smtClean="0"/>
          </a:p>
          <a:p>
            <a:pPr algn="just" rtl="1"/>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solidFill>
                  <a:srgbClr val="0070C0"/>
                </a:solidFill>
              </a:rPr>
              <a:t>PHRO and it’s Mission</a:t>
            </a:r>
            <a:endParaRPr lang="en-US" sz="3600" b="1" dirty="0">
              <a:solidFill>
                <a:srgbClr val="0070C0"/>
              </a:solidFill>
            </a:endParaRPr>
          </a:p>
        </p:txBody>
      </p:sp>
      <p:sp>
        <p:nvSpPr>
          <p:cNvPr id="3" name="Content Placeholder 2"/>
          <p:cNvSpPr>
            <a:spLocks noGrp="1"/>
          </p:cNvSpPr>
          <p:nvPr>
            <p:ph sz="quarter" idx="1"/>
          </p:nvPr>
        </p:nvSpPr>
        <p:spPr/>
        <p:txBody>
          <a:bodyPr>
            <a:normAutofit/>
          </a:bodyPr>
          <a:lstStyle/>
          <a:p>
            <a:pPr algn="just"/>
            <a:r>
              <a:rPr lang="en-US" sz="2400" dirty="0" smtClean="0"/>
              <a:t>PHRO is an independent Human Rights NGO, established in 1997 and recognized in Lebanon under registration no. 36/AD. </a:t>
            </a:r>
            <a:r>
              <a:rPr lang="en-US" sz="2400" dirty="0" smtClean="0"/>
              <a:t>PHRO </a:t>
            </a:r>
            <a:r>
              <a:rPr lang="en-US" sz="2400" dirty="0" smtClean="0"/>
              <a:t>works for promoting, protecting and defending the rights of the Palestinian Refugees in </a:t>
            </a:r>
            <a:r>
              <a:rPr lang="en-US" sz="2400" dirty="0" smtClean="0"/>
              <a:t>Lebanon. PHRO </a:t>
            </a:r>
            <a:r>
              <a:rPr lang="en-US" sz="2400" dirty="0" smtClean="0"/>
              <a:t>is member of the International Federation for Human Rights (FIDH) and of the Euro Mediterranean Human Rights Network (EMHRN).</a:t>
            </a:r>
          </a:p>
          <a:p>
            <a:pPr algn="just">
              <a:buNone/>
            </a:pPr>
            <a:endParaRPr lang="en-US" sz="2400" dirty="0" smtClean="0"/>
          </a:p>
          <a:p>
            <a:pPr algn="just"/>
            <a:r>
              <a:rPr lang="en-US" sz="2400" dirty="0" smtClean="0"/>
              <a:t>PHRO </a:t>
            </a:r>
            <a:r>
              <a:rPr lang="en-US" sz="2400" dirty="0" smtClean="0"/>
              <a:t>conducts its work through the following major programs: Searching, Monitoring and Documenting Human Rights Violations; Human Rights Education and Raising Awareness; Advocacy; Dialogue and Legal Aid.</a:t>
            </a:r>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90600"/>
          </a:xfrm>
        </p:spPr>
        <p:txBody>
          <a:bodyPr>
            <a:noAutofit/>
          </a:bodyPr>
          <a:lstStyle/>
          <a:p>
            <a:pPr algn="ctr"/>
            <a:r>
              <a:rPr lang="ar-LB" b="1" dirty="0" smtClean="0">
                <a:solidFill>
                  <a:srgbClr val="0070C0"/>
                </a:solidFill>
              </a:rPr>
              <a:t>المنظمة الفلسطينية لحقوق الإنسان (حقوق) </a:t>
            </a:r>
            <a:br>
              <a:rPr lang="ar-LB" b="1" dirty="0" smtClean="0">
                <a:solidFill>
                  <a:srgbClr val="0070C0"/>
                </a:solidFill>
              </a:rPr>
            </a:br>
            <a:r>
              <a:rPr lang="ar-LB" b="1" dirty="0" smtClean="0">
                <a:solidFill>
                  <a:srgbClr val="0070C0"/>
                </a:solidFill>
              </a:rPr>
              <a:t>في مخيم نهر البارد</a:t>
            </a:r>
            <a:endParaRPr lang="en-US" b="1" dirty="0">
              <a:solidFill>
                <a:srgbClr val="0070C0"/>
              </a:solidFill>
            </a:endParaRPr>
          </a:p>
        </p:txBody>
      </p:sp>
      <p:pic>
        <p:nvPicPr>
          <p:cNvPr id="6" name="Content Placeholder 5" descr="NBC-small.gif"/>
          <p:cNvPicPr>
            <a:picLocks noGrp="1" noChangeAspect="1"/>
          </p:cNvPicPr>
          <p:nvPr>
            <p:ph sz="quarter" idx="1"/>
          </p:nvPr>
        </p:nvPicPr>
        <p:blipFill>
          <a:blip r:embed="rId2" cstate="print"/>
          <a:stretch>
            <a:fillRect/>
          </a:stretch>
        </p:blipFill>
        <p:spPr>
          <a:xfrm>
            <a:off x="1219200" y="1143000"/>
            <a:ext cx="6299200" cy="4724400"/>
          </a:xfrm>
        </p:spPr>
      </p:pic>
      <p:sp>
        <p:nvSpPr>
          <p:cNvPr id="5" name="Title 1"/>
          <p:cNvSpPr txBox="1">
            <a:spLocks/>
          </p:cNvSpPr>
          <p:nvPr/>
        </p:nvSpPr>
        <p:spPr>
          <a:xfrm>
            <a:off x="457200" y="5638800"/>
            <a:ext cx="8229600" cy="685800"/>
          </a:xfrm>
          <a:prstGeom prst="rect">
            <a:avLst/>
          </a:prstGeom>
        </p:spPr>
        <p:txBody>
          <a:bodyPr vert="horz" anchor="b" anchorCtr="0">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3200" b="1" dirty="0" smtClean="0">
                <a:solidFill>
                  <a:srgbClr val="0070C0"/>
                </a:solidFill>
                <a:latin typeface="+mj-lt"/>
                <a:ea typeface="+mj-ea"/>
                <a:cs typeface="+mj-cs"/>
              </a:rPr>
              <a:t>PHRO in </a:t>
            </a:r>
            <a:r>
              <a:rPr lang="en-US" sz="3200" b="1" dirty="0" err="1" smtClean="0">
                <a:solidFill>
                  <a:srgbClr val="0070C0"/>
                </a:solidFill>
                <a:latin typeface="+mj-lt"/>
                <a:ea typeface="+mj-ea"/>
                <a:cs typeface="+mj-cs"/>
              </a:rPr>
              <a:t>Naher</a:t>
            </a:r>
            <a:r>
              <a:rPr lang="en-US" sz="3200" b="1" dirty="0" smtClean="0">
                <a:solidFill>
                  <a:srgbClr val="0070C0"/>
                </a:solidFill>
                <a:latin typeface="+mj-lt"/>
                <a:ea typeface="+mj-ea"/>
                <a:cs typeface="+mj-cs"/>
              </a:rPr>
              <a:t> Al-Bared Camp</a:t>
            </a:r>
            <a:endParaRPr kumimoji="0" lang="en-US" sz="3200" b="1" i="0" u="none" strike="noStrike" kern="1200" cap="none" spc="0" normalizeH="0" baseline="0" noProof="0" dirty="0">
              <a:ln>
                <a:noFill/>
              </a:ln>
              <a:solidFill>
                <a:srgbClr val="0070C0"/>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srcRect/>
          <a:stretch>
            <a:fillRect/>
          </a:stretch>
        </p:blipFill>
        <p:spPr bwMode="auto">
          <a:xfrm>
            <a:off x="6324600" y="152400"/>
            <a:ext cx="2268191" cy="2286000"/>
          </a:xfrm>
          <a:prstGeom prst="rect">
            <a:avLst/>
          </a:prstGeom>
          <a:noFill/>
        </p:spPr>
      </p:pic>
      <p:sp>
        <p:nvSpPr>
          <p:cNvPr id="3" name="Title 1"/>
          <p:cNvSpPr txBox="1">
            <a:spLocks/>
          </p:cNvSpPr>
          <p:nvPr/>
        </p:nvSpPr>
        <p:spPr>
          <a:xfrm>
            <a:off x="5943600" y="2590800"/>
            <a:ext cx="2895600" cy="1219200"/>
          </a:xfrm>
          <a:prstGeom prst="rect">
            <a:avLst/>
          </a:prstGeom>
        </p:spPr>
        <p:txBody>
          <a:bodyPr vert="horz" anchor="t" anchorCtr="0">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LB" sz="2800" b="1" i="0" u="none" strike="noStrike" kern="1200" cap="none" spc="0" normalizeH="0" baseline="0" noProof="0" dirty="0" smtClean="0">
                <a:ln>
                  <a:noFill/>
                </a:ln>
                <a:solidFill>
                  <a:schemeClr val="tx1"/>
                </a:solidFill>
                <a:effectLst/>
                <a:uLnTx/>
                <a:uFillTx/>
                <a:latin typeface="+mj-lt"/>
                <a:ea typeface="+mj-ea"/>
                <a:cs typeface="+mj-cs"/>
              </a:rPr>
              <a:t>بدعم من</a:t>
            </a:r>
          </a:p>
          <a:p>
            <a:pPr marL="0" marR="0" lvl="0" indent="0" algn="ctr" defTabSz="914400" rtl="0" eaLnBrk="1" fontAlgn="auto" latinLnBrk="0" hangingPunct="1">
              <a:lnSpc>
                <a:spcPct val="100000"/>
              </a:lnSpc>
              <a:spcBef>
                <a:spcPct val="0"/>
              </a:spcBef>
              <a:spcAft>
                <a:spcPts val="0"/>
              </a:spcAft>
              <a:buClrTx/>
              <a:buSzTx/>
              <a:buFontTx/>
              <a:buNone/>
              <a:tabLst/>
              <a:defRPr/>
            </a:pPr>
            <a:r>
              <a:rPr lang="en-US" sz="2000" b="1" i="1" dirty="0" smtClean="0">
                <a:latin typeface="+mj-lt"/>
                <a:ea typeface="+mj-ea"/>
                <a:cs typeface="+mj-cs"/>
              </a:rPr>
              <a:t>With the Generous Support of </a:t>
            </a:r>
            <a:endParaRPr kumimoji="0" lang="en-US" sz="2000" b="1" i="1" u="none" strike="noStrike" kern="1200" cap="none" spc="0" normalizeH="0" baseline="0" noProof="0" dirty="0">
              <a:ln>
                <a:noFill/>
              </a:ln>
              <a:solidFill>
                <a:schemeClr val="tx1"/>
              </a:solidFill>
              <a:effectLst/>
              <a:uLnTx/>
              <a:uFillTx/>
              <a:latin typeface="+mj-lt"/>
              <a:ea typeface="+mj-ea"/>
              <a:cs typeface="+mj-cs"/>
            </a:endParaRPr>
          </a:p>
        </p:txBody>
      </p:sp>
      <p:pic>
        <p:nvPicPr>
          <p:cNvPr id="4" name="Picture 15" descr="British transparemt.gif"/>
          <p:cNvPicPr>
            <a:picLocks noChangeAspect="1" noChangeArrowheads="1"/>
          </p:cNvPicPr>
          <p:nvPr/>
        </p:nvPicPr>
        <p:blipFill>
          <a:blip r:embed="rId3" cstate="print"/>
          <a:srcRect/>
          <a:stretch>
            <a:fillRect/>
          </a:stretch>
        </p:blipFill>
        <p:spPr bwMode="auto">
          <a:xfrm>
            <a:off x="5715000" y="4114800"/>
            <a:ext cx="3110024" cy="2057400"/>
          </a:xfrm>
          <a:prstGeom prst="rect">
            <a:avLst/>
          </a:prstGeom>
          <a:noFill/>
          <a:ln w="9525">
            <a:noFill/>
            <a:miter lim="800000"/>
            <a:headEnd/>
            <a:tailEnd/>
          </a:ln>
        </p:spPr>
      </p:pic>
      <p:sp>
        <p:nvSpPr>
          <p:cNvPr id="5" name="Title 1"/>
          <p:cNvSpPr txBox="1">
            <a:spLocks/>
          </p:cNvSpPr>
          <p:nvPr/>
        </p:nvSpPr>
        <p:spPr>
          <a:xfrm>
            <a:off x="533400" y="1143000"/>
            <a:ext cx="4159555" cy="1905000"/>
          </a:xfrm>
          <a:prstGeom prst="rect">
            <a:avLst/>
          </a:prstGeom>
        </p:spPr>
        <p:txBody>
          <a:bodyPr vert="horz" anchor="b" anchorCtr="0">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ar-LB" sz="3600" b="1" i="0" u="none" strike="noStrike" kern="1200" cap="none" spc="0" normalizeH="0" baseline="0" noProof="0" dirty="0" smtClean="0">
                <a:ln>
                  <a:noFill/>
                </a:ln>
                <a:solidFill>
                  <a:srgbClr val="0070C0"/>
                </a:solidFill>
                <a:effectLst/>
                <a:uLnTx/>
                <a:uFillTx/>
                <a:latin typeface="+mj-lt"/>
                <a:ea typeface="+mj-ea"/>
                <a:cs typeface="+mj-cs"/>
              </a:rPr>
              <a:t>المبادرة متعددة الأهداف المبنية على أساس النهج الحقوقي</a:t>
            </a:r>
            <a:endParaRPr kumimoji="0" lang="en-US" sz="3600" b="1" i="0" u="none" strike="noStrike" kern="1200" cap="none" spc="0" normalizeH="0" baseline="0" noProof="0" dirty="0">
              <a:ln>
                <a:noFill/>
              </a:ln>
              <a:solidFill>
                <a:srgbClr val="0070C0"/>
              </a:solidFill>
              <a:effectLst/>
              <a:uLnTx/>
              <a:uFillTx/>
              <a:latin typeface="+mj-lt"/>
              <a:ea typeface="+mj-ea"/>
              <a:cs typeface="+mj-cs"/>
            </a:endParaRPr>
          </a:p>
        </p:txBody>
      </p:sp>
      <p:sp>
        <p:nvSpPr>
          <p:cNvPr id="6" name="Subtitle 2"/>
          <p:cNvSpPr txBox="1">
            <a:spLocks/>
          </p:cNvSpPr>
          <p:nvPr/>
        </p:nvSpPr>
        <p:spPr>
          <a:xfrm>
            <a:off x="457200" y="4595838"/>
            <a:ext cx="4038600" cy="1576362"/>
          </a:xfrm>
          <a:prstGeom prst="rect">
            <a:avLst/>
          </a:prstGeom>
        </p:spPr>
        <p:txBody>
          <a:bodyPr vert="horz">
            <a:normAutofit/>
          </a:bodyPr>
          <a:lstStyle/>
          <a:p>
            <a:pPr marL="274320" marR="0" lvl="0" indent="-274320" algn="ctr" defTabSz="914400" rtl="0" eaLnBrk="1" fontAlgn="auto" latinLnBrk="0" hangingPunct="1">
              <a:lnSpc>
                <a:spcPct val="100000"/>
              </a:lnSpc>
              <a:spcBef>
                <a:spcPts val="600"/>
              </a:spcBef>
              <a:spcAft>
                <a:spcPts val="0"/>
              </a:spcAft>
              <a:buClr>
                <a:schemeClr val="accent1"/>
              </a:buClr>
              <a:buSzPct val="76000"/>
              <a:tabLst/>
              <a:defRPr/>
            </a:pPr>
            <a:r>
              <a:rPr kumimoji="0" lang="en-US" sz="2800" b="1" i="0" u="none" strike="noStrike" kern="1200" cap="none" spc="0" normalizeH="0" baseline="0" noProof="0" dirty="0" smtClean="0">
                <a:ln>
                  <a:noFill/>
                </a:ln>
                <a:solidFill>
                  <a:srgbClr val="0070C0"/>
                </a:solidFill>
                <a:effectLst/>
                <a:uLnTx/>
                <a:uFillTx/>
                <a:latin typeface="+mn-lt"/>
                <a:ea typeface="+mn-ea"/>
                <a:cs typeface="+mn-cs"/>
              </a:rPr>
              <a:t>Multi Purpose Human Rights Based Approach Initiative </a:t>
            </a:r>
            <a:endParaRPr kumimoji="0" lang="en-US" sz="2800" b="1" i="0" u="none" strike="noStrike" kern="1200" cap="none" spc="0" normalizeH="0" baseline="0" noProof="0" dirty="0">
              <a:ln>
                <a:noFill/>
              </a:ln>
              <a:solidFill>
                <a:srgbClr val="0070C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lstStyle/>
          <a:p>
            <a:pPr algn="ctr" rtl="1"/>
            <a:r>
              <a:rPr lang="ar-LB" sz="4400" b="1" dirty="0" smtClean="0">
                <a:solidFill>
                  <a:srgbClr val="0070C0"/>
                </a:solidFill>
              </a:rPr>
              <a:t>محاور عمل البرنامج</a:t>
            </a:r>
            <a:r>
              <a:rPr lang="ar-LB" dirty="0" smtClean="0">
                <a:solidFill>
                  <a:srgbClr val="0070C0"/>
                </a:solidFill>
              </a:rPr>
              <a:t> </a:t>
            </a:r>
            <a:endParaRPr lang="en-US" dirty="0">
              <a:solidFill>
                <a:srgbClr val="0070C0"/>
              </a:solidFill>
            </a:endParaRPr>
          </a:p>
        </p:txBody>
      </p:sp>
      <p:graphicFrame>
        <p:nvGraphicFramePr>
          <p:cNvPr id="5" name="Content Placeholder 4"/>
          <p:cNvGraphicFramePr>
            <a:graphicFrameLocks noGrp="1"/>
          </p:cNvGraphicFramePr>
          <p:nvPr>
            <p:ph sz="quarter" idx="1"/>
          </p:nvPr>
        </p:nvGraphicFramePr>
        <p:xfrm>
          <a:off x="457200" y="1219200"/>
          <a:ext cx="8229600" cy="4937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38200"/>
          </a:xfrm>
        </p:spPr>
        <p:txBody>
          <a:bodyPr>
            <a:normAutofit/>
          </a:bodyPr>
          <a:lstStyle/>
          <a:p>
            <a:pPr algn="ctr" rtl="1"/>
            <a:r>
              <a:rPr lang="en-US" sz="3600" b="1" dirty="0" smtClean="0">
                <a:solidFill>
                  <a:srgbClr val="0070C0"/>
                </a:solidFill>
              </a:rPr>
              <a:t>Program’s Phases of Action</a:t>
            </a:r>
            <a:endParaRPr lang="en-US" sz="3600" dirty="0">
              <a:solidFill>
                <a:srgbClr val="0070C0"/>
              </a:solidFill>
            </a:endParaRPr>
          </a:p>
        </p:txBody>
      </p:sp>
      <p:graphicFrame>
        <p:nvGraphicFramePr>
          <p:cNvPr id="5" name="Content Placeholder 4"/>
          <p:cNvGraphicFramePr>
            <a:graphicFrameLocks noGrp="1"/>
          </p:cNvGraphicFramePr>
          <p:nvPr>
            <p:ph sz="quarter" idx="1"/>
          </p:nvPr>
        </p:nvGraphicFramePr>
        <p:xfrm>
          <a:off x="457200" y="1219200"/>
          <a:ext cx="8229600" cy="4937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b="1" dirty="0" smtClean="0">
                <a:solidFill>
                  <a:srgbClr val="0070C0"/>
                </a:solidFill>
              </a:rPr>
              <a:t/>
            </a:r>
            <a:br>
              <a:rPr lang="en-US" sz="3600" b="1" dirty="0" smtClean="0">
                <a:solidFill>
                  <a:srgbClr val="0070C0"/>
                </a:solidFill>
              </a:rPr>
            </a:br>
            <a:r>
              <a:rPr lang="en-US" sz="3600" b="1" dirty="0" smtClean="0">
                <a:solidFill>
                  <a:srgbClr val="0070C0"/>
                </a:solidFill>
              </a:rPr>
              <a:t/>
            </a:r>
            <a:br>
              <a:rPr lang="en-US" sz="3600" b="1" dirty="0" smtClean="0">
                <a:solidFill>
                  <a:srgbClr val="0070C0"/>
                </a:solidFill>
              </a:rPr>
            </a:br>
            <a:r>
              <a:rPr lang="en-US" sz="3600" b="1" dirty="0" smtClean="0">
                <a:solidFill>
                  <a:srgbClr val="0070C0"/>
                </a:solidFill>
              </a:rPr>
              <a:t/>
            </a:r>
            <a:br>
              <a:rPr lang="en-US" sz="3600" b="1" dirty="0" smtClean="0">
                <a:solidFill>
                  <a:srgbClr val="0070C0"/>
                </a:solidFill>
              </a:rPr>
            </a:br>
            <a:r>
              <a:rPr lang="en-US" sz="3600" b="1" dirty="0" smtClean="0">
                <a:solidFill>
                  <a:srgbClr val="0070C0"/>
                </a:solidFill>
              </a:rPr>
              <a:t/>
            </a:r>
            <a:br>
              <a:rPr lang="en-US" sz="3600" b="1" dirty="0" smtClean="0">
                <a:solidFill>
                  <a:srgbClr val="0070C0"/>
                </a:solidFill>
              </a:rPr>
            </a:br>
            <a:r>
              <a:rPr lang="en-US" sz="3600" b="1" dirty="0" smtClean="0">
                <a:solidFill>
                  <a:srgbClr val="0070C0"/>
                </a:solidFill>
              </a:rPr>
              <a:t/>
            </a:r>
            <a:br>
              <a:rPr lang="en-US" sz="3600" b="1" dirty="0" smtClean="0">
                <a:solidFill>
                  <a:srgbClr val="0070C0"/>
                </a:solidFill>
              </a:rPr>
            </a:br>
            <a:r>
              <a:rPr lang="ar-LB" sz="4000" b="1" dirty="0" smtClean="0">
                <a:solidFill>
                  <a:srgbClr val="0070C0"/>
                </a:solidFill>
              </a:rPr>
              <a:t>رصد وتوثيق إنتهاكات حقوق الإنسان</a:t>
            </a:r>
            <a:endParaRPr lang="en-US" sz="3600" dirty="0">
              <a:solidFill>
                <a:srgbClr val="0070C0"/>
              </a:solidFill>
            </a:endParaRPr>
          </a:p>
        </p:txBody>
      </p:sp>
      <p:sp>
        <p:nvSpPr>
          <p:cNvPr id="3" name="Content Placeholder 2"/>
          <p:cNvSpPr>
            <a:spLocks noGrp="1"/>
          </p:cNvSpPr>
          <p:nvPr>
            <p:ph sz="quarter" idx="1"/>
          </p:nvPr>
        </p:nvSpPr>
        <p:spPr/>
        <p:txBody>
          <a:bodyPr>
            <a:noAutofit/>
          </a:bodyPr>
          <a:lstStyle/>
          <a:p>
            <a:pPr marL="0" indent="0" algn="just" rtl="1">
              <a:lnSpc>
                <a:spcPct val="150000"/>
              </a:lnSpc>
              <a:buNone/>
            </a:pPr>
            <a:r>
              <a:rPr lang="ar-LB" sz="3600" dirty="0" smtClean="0"/>
              <a:t>تنظيم جلسات استماع حول الإنتهاكات التي يعاني منها اللاجئون الفلسطينيون، وتلقي الشكاوى بشأن هذه الانتهاكات وتوثيقها. هذا القسم من البرنامج سيساهم في متابعة حركة الانتهاكات التي يعاني منها المجتمع والتي سيتم توظيفها بشكل أساسي في القسم المخصص للحوار وذلك بهدف معالجتها</a:t>
            </a:r>
            <a:endParaRPr lang="en-US" sz="36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90600"/>
          </a:xfrm>
        </p:spPr>
        <p:txBody>
          <a:bodyPr>
            <a:noAutofit/>
          </a:bodyPr>
          <a:lstStyle/>
          <a:p>
            <a:pPr algn="ctr"/>
            <a:r>
              <a:rPr lang="en-US" sz="2800" b="1" dirty="0" smtClean="0">
                <a:solidFill>
                  <a:srgbClr val="0070C0"/>
                </a:solidFill>
              </a:rPr>
              <a:t>Monitoring and Documenting Human Rights </a:t>
            </a:r>
            <a:r>
              <a:rPr lang="ar-LB" sz="2800" b="1" dirty="0" smtClean="0">
                <a:solidFill>
                  <a:srgbClr val="0070C0"/>
                </a:solidFill>
              </a:rPr>
              <a:t> </a:t>
            </a:r>
            <a:r>
              <a:rPr lang="en-US" sz="2800" b="1" dirty="0" smtClean="0">
                <a:solidFill>
                  <a:srgbClr val="0070C0"/>
                </a:solidFill>
              </a:rPr>
              <a:t>Violations</a:t>
            </a:r>
            <a:endParaRPr lang="ar-LB" sz="2800" b="1" dirty="0" smtClean="0">
              <a:solidFill>
                <a:srgbClr val="0070C0"/>
              </a:solidFill>
            </a:endParaRPr>
          </a:p>
        </p:txBody>
      </p:sp>
      <p:sp>
        <p:nvSpPr>
          <p:cNvPr id="3" name="Content Placeholder 2"/>
          <p:cNvSpPr>
            <a:spLocks noGrp="1"/>
          </p:cNvSpPr>
          <p:nvPr>
            <p:ph sz="quarter" idx="1"/>
          </p:nvPr>
        </p:nvSpPr>
        <p:spPr/>
        <p:txBody>
          <a:bodyPr>
            <a:normAutofit/>
          </a:bodyPr>
          <a:lstStyle/>
          <a:p>
            <a:pPr marL="0" indent="0" algn="just">
              <a:lnSpc>
                <a:spcPct val="150000"/>
              </a:lnSpc>
              <a:buNone/>
            </a:pPr>
            <a:r>
              <a:rPr lang="en-US" sz="3200" dirty="0" smtClean="0"/>
              <a:t>Organize hearings, receive complaints and document violations. This will contribute to keep tracking the motion of distress in the community and will highly benefit the dialogue pillar</a:t>
            </a:r>
            <a:endParaRPr lang="en-US" sz="32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205</TotalTime>
  <Words>610</Words>
  <Application>Microsoft Office PowerPoint</Application>
  <PresentationFormat>On-screen Show (4:3)</PresentationFormat>
  <Paragraphs>45</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Origin</vt:lpstr>
      <vt:lpstr>المنظمة الفلسطينية لحقوق الإنسان (حقوق)</vt:lpstr>
      <vt:lpstr>من نحن؟ وما هي رسالتنا؟</vt:lpstr>
      <vt:lpstr>PHRO and it’s Mission</vt:lpstr>
      <vt:lpstr>المنظمة الفلسطينية لحقوق الإنسان (حقوق)  في مخيم نهر البارد</vt:lpstr>
      <vt:lpstr>Slide 5</vt:lpstr>
      <vt:lpstr>محاور عمل البرنامج </vt:lpstr>
      <vt:lpstr>Program’s Phases of Action</vt:lpstr>
      <vt:lpstr>     رصد وتوثيق إنتهاكات حقوق الإنسان</vt:lpstr>
      <vt:lpstr>Monitoring and Documenting Human Rights  Violations</vt:lpstr>
      <vt:lpstr> رفع مستوى الوعي بحقوق الإنسان </vt:lpstr>
      <vt:lpstr>Human Rights Education and Capacity Building</vt:lpstr>
      <vt:lpstr>           الـحــوار </vt:lpstr>
      <vt:lpstr>            Dialogue </vt:lpstr>
      <vt:lpstr>شكراً لحضوركم ومشاركتكم لأنها دعم لرسالة المركز وأهدافه</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المبادرة متعددة الأهداف المبنية على أساس النهج الحقوقي</dc:title>
  <dc:creator>Rola J. Badran</dc:creator>
  <cp:lastModifiedBy>USER01</cp:lastModifiedBy>
  <cp:revision>24</cp:revision>
  <dcterms:created xsi:type="dcterms:W3CDTF">2010-03-08T17:01:47Z</dcterms:created>
  <dcterms:modified xsi:type="dcterms:W3CDTF">2010-03-09T08:11:25Z</dcterms:modified>
</cp:coreProperties>
</file>